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978" r:id="rId2"/>
    <p:sldId id="9163" r:id="rId3"/>
    <p:sldId id="9170" r:id="rId4"/>
    <p:sldId id="9165" r:id="rId5"/>
    <p:sldId id="9157" r:id="rId6"/>
    <p:sldId id="9159" r:id="rId7"/>
    <p:sldId id="9015" r:id="rId8"/>
    <p:sldId id="9053" r:id="rId9"/>
    <p:sldId id="9166" r:id="rId10"/>
    <p:sldId id="9178" r:id="rId11"/>
    <p:sldId id="9120" r:id="rId12"/>
    <p:sldId id="9168" r:id="rId13"/>
    <p:sldId id="9162" r:id="rId14"/>
    <p:sldId id="9179" r:id="rId15"/>
    <p:sldId id="9180" r:id="rId16"/>
    <p:sldId id="8949" r:id="rId17"/>
    <p:sldId id="947"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2" pos="3840" userDrawn="1">
          <p15:clr>
            <a:srgbClr val="A4A3A4"/>
          </p15:clr>
        </p15:guide>
        <p15:guide id="3" userDrawn="1">
          <p15:clr>
            <a:srgbClr val="A4A3A4"/>
          </p15:clr>
        </p15:guide>
        <p15:guide id="4"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6202C"/>
    <a:srgbClr val="AEBCCC"/>
    <a:srgbClr val="064D74"/>
    <a:srgbClr val="202E3F"/>
    <a:srgbClr val="02AF60"/>
    <a:srgbClr val="4A8BB3"/>
    <a:srgbClr val="2B2B2B"/>
    <a:srgbClr val="3D5064"/>
    <a:srgbClr val="5C727E"/>
    <a:srgbClr val="A0B5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E9CB"/>
          </a:solidFill>
        </a:fill>
      </a:tcStyle>
    </a:wholeTbl>
    <a:band2H>
      <a:tcTxStyle/>
      <a:tcStyle>
        <a:tcBdr/>
        <a:fill>
          <a:solidFill>
            <a:srgbClr val="EE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E6CB"/>
          </a:solidFill>
        </a:fill>
      </a:tcStyle>
    </a:wholeTbl>
    <a:band2H>
      <a:tcTxStyle/>
      <a:tcStyle>
        <a:tcBdr/>
        <a:fill>
          <a:solidFill>
            <a:srgbClr val="FAF3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8D0"/>
          </a:solidFill>
        </a:fill>
      </a:tcStyle>
    </a:wholeTbl>
    <a:band2H>
      <a:tcTxStyle/>
      <a:tcStyle>
        <a:tcBdr/>
        <a:fill>
          <a:solidFill>
            <a:srgbClr val="EEED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34"/>
    <p:restoredTop sz="80544"/>
  </p:normalViewPr>
  <p:slideViewPr>
    <p:cSldViewPr snapToGrid="0" snapToObjects="1">
      <p:cViewPr varScale="1">
        <p:scale>
          <a:sx n="102" d="100"/>
          <a:sy n="102" d="100"/>
        </p:scale>
        <p:origin x="2056" y="176"/>
      </p:cViewPr>
      <p:guideLst>
        <p:guide pos="3840"/>
        <p:guide/>
        <p:guide orient="horz" pos="216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xfrm>
            <a:off x="1143000" y="685800"/>
            <a:ext cx="4572000" cy="3429000"/>
          </a:xfrm>
          <a:prstGeom prst="rect">
            <a:avLst/>
          </a:prstGeom>
        </p:spPr>
        <p:txBody>
          <a:bodyPr/>
          <a:lstStyle/>
          <a:p>
            <a:endParaRPr/>
          </a:p>
        </p:txBody>
      </p:sp>
      <p:sp>
        <p:nvSpPr>
          <p:cNvPr id="200" name="Shape 20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5367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It’s grounded in science…</a:t>
            </a:r>
          </a:p>
          <a:p>
            <a:endParaRPr lang="en-US" dirty="0"/>
          </a:p>
          <a:p>
            <a:r>
              <a:rPr lang="en-US" dirty="0"/>
              <a:t>With 20 years and millions invested in research, with an expert science team working hand in hand with a team of top-tier management consultants to really understand the science and psychology of employee sentiment and how that connects to employee performance.</a:t>
            </a:r>
          </a:p>
          <a:p>
            <a:endParaRPr lang="en-US" dirty="0"/>
          </a:p>
          <a:p>
            <a:r>
              <a:rPr lang="en-US" dirty="0"/>
              <a:t>It’s easy to use… a simple set of online surveys. The longest survey on engagement, which really measures deep, still takes less than 10 min. And they produce results that anyone can read.</a:t>
            </a:r>
          </a:p>
          <a:p>
            <a:endParaRPr lang="en-US" dirty="0"/>
          </a:p>
          <a:p>
            <a:r>
              <a:rPr lang="en-US" dirty="0"/>
              <a:t>And more importantly, it’s actionable. As opposed to just a diagnostic that tells you what’s broken, and not how to fix it, these assessments produce report-specific insight that were created by our team of experts so you can know how to solve for the very problems you have. </a:t>
            </a:r>
          </a:p>
          <a:p>
            <a:endParaRPr lang="en-US" dirty="0"/>
          </a:p>
          <a:p>
            <a:r>
              <a:rPr lang="en-US" dirty="0"/>
              <a:t>And it all includes a full, online academy with hours and hours of rich content to drive personal development, leadership development, and organizational development.</a:t>
            </a:r>
          </a:p>
        </p:txBody>
      </p:sp>
    </p:spTree>
    <p:extLst>
      <p:ext uri="{BB962C8B-B14F-4D97-AF65-F5344CB8AC3E}">
        <p14:creationId xmlns:p14="http://schemas.microsoft.com/office/powerpoint/2010/main" val="1987964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employees it costs only $14.99 per employee per month, this is a personal development investment to power employee wellness. It gives them access to an entire online academy of incredible content, and assessments for them to measure engagement not just at work, but in all the other aspects of their lives.</a:t>
            </a:r>
          </a:p>
          <a:p>
            <a:endParaRPr lang="en-US" dirty="0"/>
          </a:p>
          <a:p>
            <a:r>
              <a:rPr lang="en-US" dirty="0"/>
              <a:t>For leaders it costs $24.99 per leader per month, giving them access to everything in the employee account, plus additional leadership development courses and content, and the ability to generate reports on their teams.</a:t>
            </a:r>
          </a:p>
          <a:p>
            <a:endParaRPr lang="en-US" dirty="0"/>
          </a:p>
          <a:p>
            <a:r>
              <a:rPr lang="en-US" dirty="0"/>
              <a:t>And for those who want it, there additional training packages, and assessment-based coaching and consulting that we make available for those times you get your results back and you want more highly-tailored help.</a:t>
            </a:r>
          </a:p>
        </p:txBody>
      </p:sp>
    </p:spTree>
    <p:extLst>
      <p:ext uri="{BB962C8B-B14F-4D97-AF65-F5344CB8AC3E}">
        <p14:creationId xmlns:p14="http://schemas.microsoft.com/office/powerpoint/2010/main" val="539019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One way to look at the ROI of this is that in the US, the average salary is $70k / year… that’s about $5,800 per month.</a:t>
            </a:r>
          </a:p>
          <a:p>
            <a:endParaRPr lang="en-US" dirty="0"/>
          </a:p>
          <a:p>
            <a:r>
              <a:rPr lang="en-US" dirty="0"/>
              <a:t>According to Gallup’s latest research, a disengaged employee ends up costing the organization (all told) about 34% of their annual salary. Against that average salary, that equates to about $1,900 per employee per month.</a:t>
            </a:r>
          </a:p>
          <a:p>
            <a:endParaRPr lang="en-US" dirty="0"/>
          </a:p>
          <a:p>
            <a:r>
              <a:rPr lang="en-US" dirty="0"/>
              <a:t>By comparison, if you invested in an employee satisfaction and engagement solution… it would cost you only about $14.99 per month…</a:t>
            </a:r>
          </a:p>
          <a:p>
            <a:endParaRPr lang="en-US" dirty="0"/>
          </a:p>
          <a:p>
            <a:r>
              <a:rPr lang="en-US" dirty="0"/>
              <a:t>What if that investment was able to cut disengagement by half? That would mean the cost of disengagement would go down to about $900 / month.</a:t>
            </a:r>
          </a:p>
          <a:p>
            <a:endParaRPr lang="en-US" dirty="0"/>
          </a:p>
          <a:p>
            <a:r>
              <a:rPr lang="en-US" dirty="0"/>
              <a:t>Would you spend $14.99 a month to save $900 per employee per month?</a:t>
            </a:r>
          </a:p>
          <a:p>
            <a:endParaRPr lang="en-US" dirty="0"/>
          </a:p>
          <a:p>
            <a:r>
              <a:rPr lang="en-US" dirty="0"/>
              <a:t>And that doesn’t include the additional outcomes of all the increased performance… nor the outcomes that engagement would have on customers!</a:t>
            </a:r>
          </a:p>
        </p:txBody>
      </p:sp>
    </p:spTree>
    <p:extLst>
      <p:ext uri="{BB962C8B-B14F-4D97-AF65-F5344CB8AC3E}">
        <p14:creationId xmlns:p14="http://schemas.microsoft.com/office/powerpoint/2010/main" val="3134441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We’d love to actually get you into the product to show you what it looks like and give you a live demo. We can either do that right now, or if you’d like, we can set up another time with Life Engineering’s Founder and CEO.</a:t>
            </a:r>
          </a:p>
          <a:p>
            <a:endParaRPr lang="en-US" dirty="0"/>
          </a:p>
          <a:p>
            <a:r>
              <a:rPr lang="en-US" dirty="0"/>
              <a:t>And after this, you can take your own assessment by visiting </a:t>
            </a:r>
            <a:r>
              <a:rPr lang="en-US" dirty="0" err="1"/>
              <a:t>LifeEngineering.com</a:t>
            </a:r>
            <a:r>
              <a:rPr lang="en-US" dirty="0"/>
              <a:t>/engage.  You’ll be able to see what those results look like, and imagine having that level of detail across all the employees in your organization.</a:t>
            </a:r>
          </a:p>
        </p:txBody>
      </p:sp>
    </p:spTree>
    <p:extLst>
      <p:ext uri="{BB962C8B-B14F-4D97-AF65-F5344CB8AC3E}">
        <p14:creationId xmlns:p14="http://schemas.microsoft.com/office/powerpoint/2010/main" val="580627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We’d love to actually get you into the product to show you what it looks like and give you a live demo. We can either do that right now, or if you’d like, we can set up another time with Life Engineering’s Founder and CEO.</a:t>
            </a:r>
          </a:p>
          <a:p>
            <a:endParaRPr lang="en-US" dirty="0"/>
          </a:p>
          <a:p>
            <a:r>
              <a:rPr lang="en-US" dirty="0"/>
              <a:t>And after this, you can take your own assessment by visiting </a:t>
            </a:r>
            <a:r>
              <a:rPr lang="en-US" dirty="0" err="1"/>
              <a:t>LifeEngineering.com</a:t>
            </a:r>
            <a:r>
              <a:rPr lang="en-US" dirty="0"/>
              <a:t>/engage.  You’ll be able to see what those results look like, and imagine having that level of detail across all the employees in your organization.</a:t>
            </a:r>
          </a:p>
        </p:txBody>
      </p:sp>
    </p:spTree>
    <p:extLst>
      <p:ext uri="{BB962C8B-B14F-4D97-AF65-F5344CB8AC3E}">
        <p14:creationId xmlns:p14="http://schemas.microsoft.com/office/powerpoint/2010/main" val="2085825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We’d love to actually get you into the product to show you what it looks like and give you a live demo. We can either do that right now, or if you’d like, we can set up another time with Life Engineering’s Founder and CEO.</a:t>
            </a:r>
          </a:p>
          <a:p>
            <a:endParaRPr lang="en-US" dirty="0"/>
          </a:p>
          <a:p>
            <a:r>
              <a:rPr lang="en-US" dirty="0"/>
              <a:t>And after this, you can take your own assessment by visiting </a:t>
            </a:r>
            <a:r>
              <a:rPr lang="en-US" dirty="0" err="1"/>
              <a:t>LifeEngineering.com</a:t>
            </a:r>
            <a:r>
              <a:rPr lang="en-US" dirty="0"/>
              <a:t>/engage.  You’ll be able to see what those results look like, and imagine having that level of detail across all the employees in your organization.</a:t>
            </a:r>
          </a:p>
        </p:txBody>
      </p:sp>
    </p:spTree>
    <p:extLst>
      <p:ext uri="{BB962C8B-B14F-4D97-AF65-F5344CB8AC3E}">
        <p14:creationId xmlns:p14="http://schemas.microsoft.com/office/powerpoint/2010/main" val="3551993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072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07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WARMER</a:t>
            </a:r>
          </a:p>
          <a:p>
            <a:endParaRPr lang="en-US" dirty="0"/>
          </a:p>
          <a:p>
            <a:r>
              <a:rPr lang="en-US" dirty="0"/>
              <a:t>Running a business today is hard… in fact, it’s probably harder than it’s ever been before. There are simply more variables… more nuance… more complexity then ever before. And of all the variables you have to optimize for, none are more complex or nuanced than people. And we spend a lot of time fighting over and trying to optimize our people. This is a war for talent.</a:t>
            </a:r>
          </a:p>
        </p:txBody>
      </p:sp>
    </p:spTree>
    <p:extLst>
      <p:ext uri="{BB962C8B-B14F-4D97-AF65-F5344CB8AC3E}">
        <p14:creationId xmlns:p14="http://schemas.microsoft.com/office/powerpoint/2010/main" val="328976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when it comes to people optimization, we’re in a very difficult time. On top of all the other nuance and political considerations you have to account for, 2020-2021 was known as “The Great Resignation”, with more people exiting the workforce than ever before. That makes it really hard to compete, when there’s such a scarcity of talent.</a:t>
            </a:r>
          </a:p>
          <a:p>
            <a:endParaRPr lang="en-US" dirty="0"/>
          </a:p>
          <a:p>
            <a:r>
              <a:rPr lang="en-US" dirty="0"/>
              <a:t>But then 2022 came along, and with it came a new epidemic, an epidemic of what is now called “Quiet Quitting”.</a:t>
            </a:r>
          </a:p>
          <a:p>
            <a:endParaRPr lang="en-US" dirty="0"/>
          </a:p>
          <a:p>
            <a:r>
              <a:rPr lang="en-US" dirty="0"/>
              <a:t>Whereas the Great Resignation was where people would quit and leave, Quiet Quitting is where they quit and stay. And this can be even worse. </a:t>
            </a:r>
          </a:p>
          <a:p>
            <a:endParaRPr lang="en-US" dirty="0"/>
          </a:p>
          <a:p>
            <a:r>
              <a:rPr lang="en-US" dirty="0"/>
              <a:t>But this is really just a new term on an old idea.  Quiet Quitting is simply the way to describe what we’ve been tracking for some time, and that’s employee disengagement.</a:t>
            </a:r>
          </a:p>
        </p:txBody>
      </p:sp>
    </p:spTree>
    <p:extLst>
      <p:ext uri="{BB962C8B-B14F-4D97-AF65-F5344CB8AC3E}">
        <p14:creationId xmlns:p14="http://schemas.microsoft.com/office/powerpoint/2010/main" val="3273421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Put simply, disengagement is when people lose energy for the work they do.</a:t>
            </a:r>
          </a:p>
          <a:p>
            <a:endParaRPr lang="en-US" dirty="0"/>
          </a:p>
          <a:p>
            <a:r>
              <a:rPr lang="en-US" dirty="0"/>
              <a:t>We use the analogy of an ice berg. We’re trying to get peak performance out of our people, and to do so, we concentrate a lot on time and talent. We do a lot to optimize for these two things, and we measure actions, because these are above the waterline, and easier to observe.</a:t>
            </a:r>
          </a:p>
          <a:p>
            <a:endParaRPr lang="en-US" dirty="0"/>
          </a:p>
          <a:p>
            <a:r>
              <a:rPr lang="en-US" dirty="0"/>
              <a:t>But it’s what’s below the waterline that really matters most, and that’s energy. Energy is what drives up the impact of our time and talent.</a:t>
            </a:r>
          </a:p>
          <a:p>
            <a:endParaRPr lang="en-US" dirty="0"/>
          </a:p>
          <a:p>
            <a:r>
              <a:rPr lang="en-US" dirty="0"/>
              <a:t>When our energy for our work is high, so too is the impact of our time and talent. But when the energy for our work is low, the impact of our time and talent shrinks, and we’re left with a performance gap.</a:t>
            </a:r>
          </a:p>
          <a:p>
            <a:endParaRPr lang="en-US" dirty="0"/>
          </a:p>
          <a:p>
            <a:r>
              <a:rPr lang="en-US" dirty="0"/>
              <a:t>So if we really care about performance, we have to start looking at energy… that’s engagement. And the problem is, because it’s so hard to measure and understand, we tend to ignore it.</a:t>
            </a:r>
          </a:p>
        </p:txBody>
      </p:sp>
    </p:spTree>
    <p:extLst>
      <p:ext uri="{BB962C8B-B14F-4D97-AF65-F5344CB8AC3E}">
        <p14:creationId xmlns:p14="http://schemas.microsoft.com/office/powerpoint/2010/main" val="2246485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the result of ignoring it, is that it’s now a problem… a huge problem</a:t>
            </a:r>
          </a:p>
          <a:p>
            <a:endParaRPr lang="en-US" dirty="0"/>
          </a:p>
          <a:p>
            <a:r>
              <a:rPr lang="en-US" dirty="0"/>
              <a:t>The latest research from Gallup shows that as much as 70% of the workforce is not engaged.</a:t>
            </a:r>
          </a:p>
          <a:p>
            <a:endParaRPr lang="en-US" dirty="0"/>
          </a:p>
          <a:p>
            <a:r>
              <a:rPr lang="en-US" dirty="0"/>
              <a:t>In fact, it’s now a big enough deal, that the World Health Organization has now called this “an official occupational phenomenon”.</a:t>
            </a:r>
          </a:p>
        </p:txBody>
      </p:sp>
    </p:spTree>
    <p:extLst>
      <p:ext uri="{BB962C8B-B14F-4D97-AF65-F5344CB8AC3E}">
        <p14:creationId xmlns:p14="http://schemas.microsoft.com/office/powerpoint/2010/main" val="56684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it’s expensive… really expensive…</a:t>
            </a:r>
          </a:p>
          <a:p>
            <a:endParaRPr lang="en-US" dirty="0"/>
          </a:p>
          <a:p>
            <a:endParaRPr lang="en-US" dirty="0"/>
          </a:p>
        </p:txBody>
      </p:sp>
    </p:spTree>
    <p:extLst>
      <p:ext uri="{BB962C8B-B14F-4D97-AF65-F5344CB8AC3E}">
        <p14:creationId xmlns:p14="http://schemas.microsoft.com/office/powerpoint/2010/main" val="1462667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fact, the impact doesn’t just stop with performance and cost… it impacts customers.</a:t>
            </a:r>
          </a:p>
          <a:p>
            <a:endParaRPr lang="en-US" dirty="0"/>
          </a:p>
          <a:p>
            <a:r>
              <a:rPr lang="en-US" dirty="0"/>
              <a:t>There was this longitudinal study to measure the correlation between employee sentiment and customer sentiment, and what they found was that is was more strongly correlated than even smoking to lung cancer… or how effective Ibuprofen is on pain reduction.</a:t>
            </a:r>
          </a:p>
          <a:p>
            <a:endParaRPr lang="en-US" dirty="0"/>
          </a:p>
          <a:p>
            <a:r>
              <a:rPr lang="en-US" dirty="0"/>
              <a:t>In other words, you can expect that however your employees feel, is likely going to be an accurate representation about how your customers feel.</a:t>
            </a:r>
          </a:p>
          <a:p>
            <a:endParaRPr lang="en-US" dirty="0"/>
          </a:p>
          <a:p>
            <a:r>
              <a:rPr lang="en-US" dirty="0"/>
              <a:t>That can be bad… but it can be good.  It means that if you improve employee satisfaction and engagement, you not only get higher performance, but also improved customer and market outcomes.</a:t>
            </a:r>
          </a:p>
        </p:txBody>
      </p:sp>
    </p:spTree>
    <p:extLst>
      <p:ext uri="{BB962C8B-B14F-4D97-AF65-F5344CB8AC3E}">
        <p14:creationId xmlns:p14="http://schemas.microsoft.com/office/powerpoint/2010/main" val="480059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Perhaps the most clear evidence of this is with an online retailer called Overstock.</a:t>
            </a:r>
          </a:p>
          <a:p>
            <a:endParaRPr lang="en-US" dirty="0"/>
          </a:p>
          <a:p>
            <a:r>
              <a:rPr lang="en-US" dirty="0"/>
              <a:t>They had abysmal employee satisfaction and then decided to really go all-in on solving for employee sentiment (satisfaction and engagement). And the result was a profound increase in employee satisfaction.</a:t>
            </a:r>
          </a:p>
          <a:p>
            <a:endParaRPr lang="en-US" dirty="0"/>
          </a:p>
          <a:p>
            <a:r>
              <a:rPr lang="en-US" dirty="0"/>
              <a:t>More importantly, when you overlay that to their stock performance, you can see an absolute and irrefutable correlation between employee sentiment and market sentiment!</a:t>
            </a:r>
          </a:p>
          <a:p>
            <a:endParaRPr lang="en-US" dirty="0"/>
          </a:p>
          <a:p>
            <a:r>
              <a:rPr lang="en-US" dirty="0"/>
              <a:t>Which begs the question… what could your organization be capable of if it did the same thing? If that’s you on the left now, performing as you are… if you were to totally go all in on solving for employee sentiment, what’s in store for you is the right side of this chart.</a:t>
            </a:r>
          </a:p>
        </p:txBody>
      </p:sp>
    </p:spTree>
    <p:extLst>
      <p:ext uri="{BB962C8B-B14F-4D97-AF65-F5344CB8AC3E}">
        <p14:creationId xmlns:p14="http://schemas.microsoft.com/office/powerpoint/2010/main" val="4190955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problem, of course, is how do you measure an emotion.</a:t>
            </a:r>
          </a:p>
          <a:p>
            <a:endParaRPr lang="en-US" dirty="0"/>
          </a:p>
          <a:p>
            <a:r>
              <a:rPr lang="en-US" dirty="0"/>
              <a:t>What we need is a way to measure and manage employee satisfaction and engagement. </a:t>
            </a:r>
          </a:p>
          <a:p>
            <a:endParaRPr lang="en-US" dirty="0"/>
          </a:p>
          <a:p>
            <a:r>
              <a:rPr lang="en-US" dirty="0"/>
              <a:t>But with how important this is to organizational outcomes, it needs to be Accurate, Easy to Use, and Actionable.</a:t>
            </a:r>
          </a:p>
          <a:p>
            <a:endParaRPr lang="en-US" dirty="0"/>
          </a:p>
          <a:p>
            <a:r>
              <a:rPr lang="en-US" dirty="0"/>
              <a:t>By accurate it needs to be grounded in science. Not just pulled out of a hat.</a:t>
            </a:r>
          </a:p>
          <a:p>
            <a:endParaRPr lang="en-US" dirty="0"/>
          </a:p>
          <a:p>
            <a:r>
              <a:rPr lang="en-US" dirty="0"/>
              <a:t>By easy to use it needs to be SaaS, simple, easy-to-use online solutions.</a:t>
            </a:r>
          </a:p>
          <a:p>
            <a:endParaRPr lang="en-US" dirty="0"/>
          </a:p>
          <a:p>
            <a:r>
              <a:rPr lang="en-US" dirty="0"/>
              <a:t>By Actionable, it needs to also provide insight and instruction on what to do with your results.</a:t>
            </a:r>
          </a:p>
        </p:txBody>
      </p:sp>
    </p:spTree>
    <p:extLst>
      <p:ext uri="{BB962C8B-B14F-4D97-AF65-F5344CB8AC3E}">
        <p14:creationId xmlns:p14="http://schemas.microsoft.com/office/powerpoint/2010/main" val="2695513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E4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Lst>
  <p:transition spd="med"/>
  <p:txStyles>
    <p:titleStyle>
      <a:lvl1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Trebuchet MS"/>
          <a:ea typeface="Trebuchet MS"/>
          <a:cs typeface="Trebuchet MS"/>
          <a:sym typeface="Trebuchet M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Trebuchet MS"/>
          <a:ea typeface="Trebuchet MS"/>
          <a:cs typeface="Trebuchet MS"/>
          <a:sym typeface="Trebuchet MS"/>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Trebuchet MS"/>
          <a:ea typeface="Trebuchet MS"/>
          <a:cs typeface="Trebuchet MS"/>
          <a:sym typeface="Trebuchet MS"/>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Trebuchet MS"/>
          <a:ea typeface="Trebuchet MS"/>
          <a:cs typeface="Trebuchet MS"/>
          <a:sym typeface="Trebuchet MS"/>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Trebuchet MS"/>
          <a:ea typeface="Trebuchet MS"/>
          <a:cs typeface="Trebuchet MS"/>
          <a:sym typeface="Trebuchet MS"/>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Trebuchet MS"/>
          <a:ea typeface="Trebuchet MS"/>
          <a:cs typeface="Trebuchet MS"/>
          <a:sym typeface="Trebuchet MS"/>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Trebuchet MS"/>
          <a:ea typeface="Trebuchet MS"/>
          <a:cs typeface="Trebuchet MS"/>
          <a:sym typeface="Trebuchet MS"/>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Trebuchet MS"/>
          <a:ea typeface="Trebuchet MS"/>
          <a:cs typeface="Trebuchet MS"/>
          <a:sym typeface="Trebuchet MS"/>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Trebuchet MS"/>
          <a:ea typeface="Trebuchet MS"/>
          <a:cs typeface="Trebuchet MS"/>
          <a:sym typeface="Trebuchet MS"/>
        </a:defRPr>
      </a:lvl9pPr>
    </p:titleStyle>
    <p:bodyStyle>
      <a:lvl1pPr marL="342900" marR="0" indent="-342900" algn="l" defTabSz="457200" rtl="0" latinLnBrk="0">
        <a:lnSpc>
          <a:spcPct val="100000"/>
        </a:lnSpc>
        <a:spcBef>
          <a:spcPts val="1000"/>
        </a:spcBef>
        <a:spcAft>
          <a:spcPts val="0"/>
        </a:spcAft>
        <a:buClr>
          <a:schemeClr val="accent1"/>
        </a:buClr>
        <a:buSzPct val="80000"/>
        <a:buFont typeface="Trebuchet MS"/>
        <a:buChar char="u"/>
        <a:tabLst/>
        <a:defRPr sz="1800" b="0" i="0" u="none" strike="noStrike" cap="none" spc="0" baseline="0">
          <a:ln>
            <a:noFill/>
          </a:ln>
          <a:solidFill>
            <a:srgbClr val="404040"/>
          </a:solidFill>
          <a:uFillTx/>
          <a:latin typeface="Trebuchet MS"/>
          <a:ea typeface="Trebuchet MS"/>
          <a:cs typeface="Trebuchet MS"/>
          <a:sym typeface="Trebuchet MS"/>
        </a:defRPr>
      </a:lvl1pPr>
      <a:lvl2pPr marL="778668" marR="0" indent="-321468" algn="l" defTabSz="457200" rtl="0" latinLnBrk="0">
        <a:lnSpc>
          <a:spcPct val="100000"/>
        </a:lnSpc>
        <a:spcBef>
          <a:spcPts val="1000"/>
        </a:spcBef>
        <a:spcAft>
          <a:spcPts val="0"/>
        </a:spcAft>
        <a:buClr>
          <a:schemeClr val="accent1"/>
        </a:buClr>
        <a:buSzPct val="80000"/>
        <a:buFont typeface="Trebuchet MS"/>
        <a:buChar char="u"/>
        <a:tabLst/>
        <a:defRPr sz="1800" b="0" i="0" u="none" strike="noStrike" cap="none" spc="0" baseline="0">
          <a:ln>
            <a:noFill/>
          </a:ln>
          <a:solidFill>
            <a:srgbClr val="404040"/>
          </a:solidFill>
          <a:uFillTx/>
          <a:latin typeface="Trebuchet MS"/>
          <a:ea typeface="Trebuchet MS"/>
          <a:cs typeface="Trebuchet MS"/>
          <a:sym typeface="Trebuchet MS"/>
        </a:defRPr>
      </a:lvl2pPr>
      <a:lvl3pPr marL="1208314" marR="0" indent="-293914" algn="l" defTabSz="457200" rtl="0" latinLnBrk="0">
        <a:lnSpc>
          <a:spcPct val="100000"/>
        </a:lnSpc>
        <a:spcBef>
          <a:spcPts val="1000"/>
        </a:spcBef>
        <a:spcAft>
          <a:spcPts val="0"/>
        </a:spcAft>
        <a:buClr>
          <a:schemeClr val="accent1"/>
        </a:buClr>
        <a:buSzPct val="80000"/>
        <a:buFont typeface="Trebuchet MS"/>
        <a:buChar char="u"/>
        <a:tabLst/>
        <a:defRPr sz="1800" b="0" i="0" u="none" strike="noStrike" cap="none" spc="0" baseline="0">
          <a:ln>
            <a:noFill/>
          </a:ln>
          <a:solidFill>
            <a:srgbClr val="404040"/>
          </a:solidFill>
          <a:uFillTx/>
          <a:latin typeface="Trebuchet MS"/>
          <a:ea typeface="Trebuchet MS"/>
          <a:cs typeface="Trebuchet MS"/>
          <a:sym typeface="Trebuchet MS"/>
        </a:defRPr>
      </a:lvl3pPr>
      <a:lvl4pPr marL="1714500" marR="0" indent="-342900" algn="l" defTabSz="457200" rtl="0" latinLnBrk="0">
        <a:lnSpc>
          <a:spcPct val="100000"/>
        </a:lnSpc>
        <a:spcBef>
          <a:spcPts val="1000"/>
        </a:spcBef>
        <a:spcAft>
          <a:spcPts val="0"/>
        </a:spcAft>
        <a:buClr>
          <a:schemeClr val="accent1"/>
        </a:buClr>
        <a:buSzPct val="80000"/>
        <a:buFont typeface="Trebuchet MS"/>
        <a:buChar char="u"/>
        <a:tabLst/>
        <a:defRPr sz="1800" b="0" i="0" u="none" strike="noStrike" cap="none" spc="0" baseline="0">
          <a:ln>
            <a:noFill/>
          </a:ln>
          <a:solidFill>
            <a:srgbClr val="404040"/>
          </a:solidFill>
          <a:uFillTx/>
          <a:latin typeface="Trebuchet MS"/>
          <a:ea typeface="Trebuchet MS"/>
          <a:cs typeface="Trebuchet MS"/>
          <a:sym typeface="Trebuchet MS"/>
        </a:defRPr>
      </a:lvl4pPr>
      <a:lvl5pPr marL="2171700" marR="0" indent="-342900" algn="l" defTabSz="457200" rtl="0" latinLnBrk="0">
        <a:lnSpc>
          <a:spcPct val="100000"/>
        </a:lnSpc>
        <a:spcBef>
          <a:spcPts val="1000"/>
        </a:spcBef>
        <a:spcAft>
          <a:spcPts val="0"/>
        </a:spcAft>
        <a:buClr>
          <a:schemeClr val="accent1"/>
        </a:buClr>
        <a:buSzPct val="80000"/>
        <a:buFont typeface="Trebuchet MS"/>
        <a:buChar char="u"/>
        <a:tabLst/>
        <a:defRPr sz="1800" b="0" i="0" u="none" strike="noStrike" cap="none" spc="0" baseline="0">
          <a:ln>
            <a:noFill/>
          </a:ln>
          <a:solidFill>
            <a:srgbClr val="404040"/>
          </a:solidFill>
          <a:uFillTx/>
          <a:latin typeface="Trebuchet MS"/>
          <a:ea typeface="Trebuchet MS"/>
          <a:cs typeface="Trebuchet MS"/>
          <a:sym typeface="Trebuchet MS"/>
        </a:defRPr>
      </a:lvl5pPr>
      <a:lvl6pPr marL="2628900" marR="0" indent="-342900" algn="l" defTabSz="457200" rtl="0" latinLnBrk="0">
        <a:lnSpc>
          <a:spcPct val="100000"/>
        </a:lnSpc>
        <a:spcBef>
          <a:spcPts val="1000"/>
        </a:spcBef>
        <a:spcAft>
          <a:spcPts val="0"/>
        </a:spcAft>
        <a:buClr>
          <a:schemeClr val="accent1"/>
        </a:buClr>
        <a:buSzPct val="80000"/>
        <a:buFont typeface="Trebuchet MS"/>
        <a:buChar char="u"/>
        <a:tabLst/>
        <a:defRPr sz="1800" b="0" i="0" u="none" strike="noStrike" cap="none" spc="0" baseline="0">
          <a:ln>
            <a:noFill/>
          </a:ln>
          <a:solidFill>
            <a:srgbClr val="404040"/>
          </a:solidFill>
          <a:uFillTx/>
          <a:latin typeface="Trebuchet MS"/>
          <a:ea typeface="Trebuchet MS"/>
          <a:cs typeface="Trebuchet MS"/>
          <a:sym typeface="Trebuchet MS"/>
        </a:defRPr>
      </a:lvl6pPr>
      <a:lvl7pPr marL="3086100" marR="0" indent="-342900" algn="l" defTabSz="457200" rtl="0" latinLnBrk="0">
        <a:lnSpc>
          <a:spcPct val="100000"/>
        </a:lnSpc>
        <a:spcBef>
          <a:spcPts val="1000"/>
        </a:spcBef>
        <a:spcAft>
          <a:spcPts val="0"/>
        </a:spcAft>
        <a:buClr>
          <a:schemeClr val="accent1"/>
        </a:buClr>
        <a:buSzPct val="80000"/>
        <a:buFont typeface="Trebuchet MS"/>
        <a:buChar char="u"/>
        <a:tabLst/>
        <a:defRPr sz="1800" b="0" i="0" u="none" strike="noStrike" cap="none" spc="0" baseline="0">
          <a:ln>
            <a:noFill/>
          </a:ln>
          <a:solidFill>
            <a:srgbClr val="404040"/>
          </a:solidFill>
          <a:uFillTx/>
          <a:latin typeface="Trebuchet MS"/>
          <a:ea typeface="Trebuchet MS"/>
          <a:cs typeface="Trebuchet MS"/>
          <a:sym typeface="Trebuchet MS"/>
        </a:defRPr>
      </a:lvl7pPr>
      <a:lvl8pPr marL="3543300" marR="0" indent="-342900" algn="l" defTabSz="457200" rtl="0" latinLnBrk="0">
        <a:lnSpc>
          <a:spcPct val="100000"/>
        </a:lnSpc>
        <a:spcBef>
          <a:spcPts val="1000"/>
        </a:spcBef>
        <a:spcAft>
          <a:spcPts val="0"/>
        </a:spcAft>
        <a:buClr>
          <a:schemeClr val="accent1"/>
        </a:buClr>
        <a:buSzPct val="80000"/>
        <a:buFont typeface="Trebuchet MS"/>
        <a:buChar char="u"/>
        <a:tabLst/>
        <a:defRPr sz="1800" b="0" i="0" u="none" strike="noStrike" cap="none" spc="0" baseline="0">
          <a:ln>
            <a:noFill/>
          </a:ln>
          <a:solidFill>
            <a:srgbClr val="404040"/>
          </a:solidFill>
          <a:uFillTx/>
          <a:latin typeface="Trebuchet MS"/>
          <a:ea typeface="Trebuchet MS"/>
          <a:cs typeface="Trebuchet MS"/>
          <a:sym typeface="Trebuchet MS"/>
        </a:defRPr>
      </a:lvl8pPr>
      <a:lvl9pPr marL="4000500" marR="0" indent="-342900" algn="l" defTabSz="457200" rtl="0" latinLnBrk="0">
        <a:lnSpc>
          <a:spcPct val="100000"/>
        </a:lnSpc>
        <a:spcBef>
          <a:spcPts val="1000"/>
        </a:spcBef>
        <a:spcAft>
          <a:spcPts val="0"/>
        </a:spcAft>
        <a:buClr>
          <a:schemeClr val="accent1"/>
        </a:buClr>
        <a:buSzPct val="80000"/>
        <a:buFont typeface="Trebuchet MS"/>
        <a:buChar char="u"/>
        <a:tabLst/>
        <a:defRPr sz="1800" b="0" i="0" u="none" strike="noStrike" cap="none" spc="0" baseline="0">
          <a:ln>
            <a:noFill/>
          </a:ln>
          <a:solidFill>
            <a:srgbClr val="40404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94297E4A-144D-5FD9-90CC-3B8ADCB26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0" name="TextBox 49">
            <a:extLst>
              <a:ext uri="{FF2B5EF4-FFF2-40B4-BE49-F238E27FC236}">
                <a16:creationId xmlns:a16="http://schemas.microsoft.com/office/drawing/2014/main" id="{D01CE6B8-F2C4-7F49-B877-4759BD47D0EF}"/>
              </a:ext>
            </a:extLst>
          </p:cNvPr>
          <p:cNvSpPr txBox="1"/>
          <p:nvPr/>
        </p:nvSpPr>
        <p:spPr>
          <a:xfrm>
            <a:off x="316222" y="6252235"/>
            <a:ext cx="4021559"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800" u="none" strike="noStrike" cap="none" spc="0" normalizeH="0" baseline="0" dirty="0">
                <a:ln>
                  <a:noFill/>
                </a:ln>
                <a:solidFill>
                  <a:schemeClr val="bg1">
                    <a:alpha val="39000"/>
                  </a:schemeClr>
                </a:solidFill>
                <a:effectLst/>
                <a:uFillTx/>
                <a:latin typeface="Source Sans Pro ExtraLight" panose="020B0303030403020204" pitchFamily="34" charset="77"/>
                <a:sym typeface="Helvetica"/>
              </a:rPr>
              <a:t>For information, contact Rusty Lindquist</a:t>
            </a:r>
          </a:p>
          <a:p>
            <a:pPr marL="0" marR="0" indent="0" defTabSz="914400" rtl="0" fontAlgn="auto" latinLnBrk="0" hangingPunct="0">
              <a:lnSpc>
                <a:spcPct val="100000"/>
              </a:lnSpc>
              <a:spcBef>
                <a:spcPts val="0"/>
              </a:spcBef>
              <a:spcAft>
                <a:spcPts val="0"/>
              </a:spcAft>
              <a:buClrTx/>
              <a:buSzTx/>
              <a:buFontTx/>
              <a:buNone/>
              <a:tabLst/>
            </a:pPr>
            <a:r>
              <a:rPr kumimoji="0" lang="en-US" sz="800" u="none" strike="noStrike" cap="none" spc="0" normalizeH="0" baseline="0" dirty="0">
                <a:ln>
                  <a:noFill/>
                </a:ln>
                <a:solidFill>
                  <a:schemeClr val="bg1">
                    <a:alpha val="39000"/>
                  </a:schemeClr>
                </a:solidFill>
                <a:effectLst/>
                <a:uFillTx/>
                <a:latin typeface="Source Sans Pro ExtraLight" panose="020B0303030403020204" pitchFamily="34" charset="77"/>
                <a:sym typeface="Helvetica"/>
              </a:rPr>
              <a:t>rusty@LifeEngineering.com</a:t>
            </a:r>
            <a:r>
              <a:rPr lang="en-US" sz="800" dirty="0">
                <a:solidFill>
                  <a:schemeClr val="bg1">
                    <a:alpha val="39000"/>
                  </a:schemeClr>
                </a:solidFill>
                <a:latin typeface="Source Sans Pro ExtraLight" panose="020B0303030403020204" pitchFamily="34" charset="77"/>
              </a:rPr>
              <a:t> | </a:t>
            </a:r>
            <a:r>
              <a:rPr kumimoji="0" lang="en-US" sz="800" u="none" strike="noStrike" cap="none" spc="0" normalizeH="0" baseline="0" dirty="0">
                <a:ln>
                  <a:noFill/>
                </a:ln>
                <a:solidFill>
                  <a:schemeClr val="bg1">
                    <a:alpha val="39000"/>
                  </a:schemeClr>
                </a:solidFill>
                <a:effectLst/>
                <a:uFillTx/>
                <a:latin typeface="Source Sans Pro ExtraLight" panose="020B0303030403020204" pitchFamily="34" charset="77"/>
                <a:sym typeface="Helvetica"/>
              </a:rPr>
              <a:t>801-746-9251</a:t>
            </a:r>
          </a:p>
        </p:txBody>
      </p:sp>
      <p:sp>
        <p:nvSpPr>
          <p:cNvPr id="51" name="TextBox 50">
            <a:extLst>
              <a:ext uri="{FF2B5EF4-FFF2-40B4-BE49-F238E27FC236}">
                <a16:creationId xmlns:a16="http://schemas.microsoft.com/office/drawing/2014/main" id="{58DDB694-A16C-584D-9715-548BA2A71250}"/>
              </a:ext>
            </a:extLst>
          </p:cNvPr>
          <p:cNvSpPr txBox="1"/>
          <p:nvPr/>
        </p:nvSpPr>
        <p:spPr>
          <a:xfrm>
            <a:off x="8351520" y="6252235"/>
            <a:ext cx="3607709"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800" u="none" strike="noStrike" cap="none" spc="0" normalizeH="0" baseline="0" dirty="0">
                <a:ln>
                  <a:noFill/>
                </a:ln>
                <a:solidFill>
                  <a:schemeClr val="bg1">
                    <a:alpha val="39000"/>
                  </a:schemeClr>
                </a:solidFill>
                <a:effectLst/>
                <a:uFillTx/>
                <a:latin typeface="Source Sans Pro ExtraLight" panose="020B0303030403020204" pitchFamily="34" charset="77"/>
                <a:sym typeface="Helvetica"/>
              </a:rPr>
              <a:t>Note: </a:t>
            </a:r>
            <a:r>
              <a:rPr lang="en-US" sz="800" dirty="0">
                <a:solidFill>
                  <a:schemeClr val="bg1">
                    <a:alpha val="39000"/>
                  </a:schemeClr>
                </a:solidFill>
                <a:latin typeface="Source Sans Pro ExtraLight" panose="020B0303030403020204" pitchFamily="34" charset="77"/>
              </a:rPr>
              <a:t>This deck includes forward-looking statements. </a:t>
            </a:r>
            <a:r>
              <a:rPr kumimoji="0" lang="en-US" sz="800" u="none" strike="noStrike" cap="none" spc="0" normalizeH="0" baseline="0" dirty="0">
                <a:ln>
                  <a:noFill/>
                </a:ln>
                <a:solidFill>
                  <a:schemeClr val="bg1">
                    <a:alpha val="39000"/>
                  </a:schemeClr>
                </a:solidFill>
                <a:effectLst/>
                <a:uFillTx/>
                <a:latin typeface="Source Sans Pro ExtraLight" panose="020B0303030403020204" pitchFamily="34" charset="77"/>
                <a:sym typeface="Helvetica"/>
              </a:rPr>
              <a:t>All information herein is proprietary and confidential, copyright Life Engineering Inc.,</a:t>
            </a:r>
            <a:r>
              <a:rPr lang="en-US" sz="800" dirty="0">
                <a:solidFill>
                  <a:schemeClr val="bg1">
                    <a:alpha val="39000"/>
                  </a:schemeClr>
                </a:solidFill>
                <a:latin typeface="Source Sans Pro ExtraLight" panose="020B0303030403020204" pitchFamily="34" charset="77"/>
              </a:rPr>
              <a:t> </a:t>
            </a:r>
            <a:r>
              <a:rPr kumimoji="0" lang="en-US" sz="800" u="none" strike="noStrike" cap="none" spc="0" normalizeH="0" baseline="0" dirty="0">
                <a:ln>
                  <a:noFill/>
                </a:ln>
                <a:solidFill>
                  <a:schemeClr val="bg1">
                    <a:alpha val="39000"/>
                  </a:schemeClr>
                </a:solidFill>
                <a:effectLst/>
                <a:uFillTx/>
                <a:latin typeface="Source Sans Pro ExtraLight" panose="020B0303030403020204" pitchFamily="34" charset="77"/>
                <a:sym typeface="Helvetica"/>
              </a:rPr>
              <a:t>All Rights Reserved</a:t>
            </a:r>
          </a:p>
        </p:txBody>
      </p:sp>
      <p:pic>
        <p:nvPicPr>
          <p:cNvPr id="17" name="Picture 16">
            <a:extLst>
              <a:ext uri="{FF2B5EF4-FFF2-40B4-BE49-F238E27FC236}">
                <a16:creationId xmlns:a16="http://schemas.microsoft.com/office/drawing/2014/main" id="{434B3824-046F-26DF-1FA3-D8327D77E2F9}"/>
              </a:ext>
            </a:extLst>
          </p:cNvPr>
          <p:cNvPicPr>
            <a:picLocks noChangeAspect="1"/>
          </p:cNvPicPr>
          <p:nvPr/>
        </p:nvPicPr>
        <p:blipFill>
          <a:blip r:embed="rId4"/>
          <a:stretch>
            <a:fillRect/>
          </a:stretch>
        </p:blipFill>
        <p:spPr>
          <a:xfrm>
            <a:off x="4749625" y="2500801"/>
            <a:ext cx="2692750" cy="1280160"/>
          </a:xfrm>
          <a:prstGeom prst="rect">
            <a:avLst/>
          </a:prstGeom>
        </p:spPr>
      </p:pic>
    </p:spTree>
    <p:extLst>
      <p:ext uri="{BB962C8B-B14F-4D97-AF65-F5344CB8AC3E}">
        <p14:creationId xmlns:p14="http://schemas.microsoft.com/office/powerpoint/2010/main" val="412118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050BBB1-2C07-3F42-ACD0-F3B132CA56A9}"/>
              </a:ext>
            </a:extLst>
          </p:cNvPr>
          <p:cNvSpPr/>
          <p:nvPr/>
        </p:nvSpPr>
        <p:spPr>
          <a:xfrm flipV="1">
            <a:off x="-1153" y="2212586"/>
            <a:ext cx="12192000" cy="4645411"/>
          </a:xfrm>
          <a:prstGeom prst="rect">
            <a:avLst/>
          </a:prstGeom>
          <a:solidFill>
            <a:schemeClr val="tx1">
              <a:alpha val="24862"/>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23" name="Rectangle 22">
            <a:extLst>
              <a:ext uri="{FF2B5EF4-FFF2-40B4-BE49-F238E27FC236}">
                <a16:creationId xmlns:a16="http://schemas.microsoft.com/office/drawing/2014/main" id="{4CC79898-332C-6246-82D5-B179706EABEE}"/>
              </a:ext>
            </a:extLst>
          </p:cNvPr>
          <p:cNvSpPr/>
          <p:nvPr/>
        </p:nvSpPr>
        <p:spPr>
          <a:xfrm>
            <a:off x="0" y="1051124"/>
            <a:ext cx="12192000" cy="2126131"/>
          </a:xfrm>
          <a:prstGeom prst="rect">
            <a:avLst/>
          </a:prstGeom>
          <a:solidFill>
            <a:srgbClr val="3D506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24" name="Rectangle 23">
            <a:extLst>
              <a:ext uri="{FF2B5EF4-FFF2-40B4-BE49-F238E27FC236}">
                <a16:creationId xmlns:a16="http://schemas.microsoft.com/office/drawing/2014/main" id="{2ED27691-C18B-ED4A-BD2B-D86E10F50C60}"/>
              </a:ext>
            </a:extLst>
          </p:cNvPr>
          <p:cNvSpPr/>
          <p:nvPr/>
        </p:nvSpPr>
        <p:spPr>
          <a:xfrm flipV="1">
            <a:off x="0" y="975053"/>
            <a:ext cx="12192000" cy="8880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25" name="Rectangle 24">
            <a:extLst>
              <a:ext uri="{FF2B5EF4-FFF2-40B4-BE49-F238E27FC236}">
                <a16:creationId xmlns:a16="http://schemas.microsoft.com/office/drawing/2014/main" id="{AEEA9D42-F694-CD4A-9D14-8D6D348D29AE}"/>
              </a:ext>
            </a:extLst>
          </p:cNvPr>
          <p:cNvSpPr/>
          <p:nvPr/>
        </p:nvSpPr>
        <p:spPr>
          <a:xfrm flipV="1">
            <a:off x="-1153" y="3177256"/>
            <a:ext cx="12192000" cy="8880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grpSp>
        <p:nvGrpSpPr>
          <p:cNvPr id="38" name="Group 37">
            <a:extLst>
              <a:ext uri="{FF2B5EF4-FFF2-40B4-BE49-F238E27FC236}">
                <a16:creationId xmlns:a16="http://schemas.microsoft.com/office/drawing/2014/main" id="{76241F22-CB3B-B345-B038-02C90B852778}"/>
              </a:ext>
            </a:extLst>
          </p:cNvPr>
          <p:cNvGrpSpPr/>
          <p:nvPr/>
        </p:nvGrpSpPr>
        <p:grpSpPr>
          <a:xfrm>
            <a:off x="10554146" y="277817"/>
            <a:ext cx="1266225" cy="412009"/>
            <a:chOff x="5753481" y="6085577"/>
            <a:chExt cx="1465054" cy="476705"/>
          </a:xfrm>
        </p:grpSpPr>
        <p:pic>
          <p:nvPicPr>
            <p:cNvPr id="39" name="Picture 38">
              <a:extLst>
                <a:ext uri="{FF2B5EF4-FFF2-40B4-BE49-F238E27FC236}">
                  <a16:creationId xmlns:a16="http://schemas.microsoft.com/office/drawing/2014/main" id="{EC02B279-0B43-AE41-9282-B493D58B2223}"/>
                </a:ext>
              </a:extLst>
            </p:cNvPr>
            <p:cNvPicPr>
              <a:picLocks noChangeAspect="1"/>
            </p:cNvPicPr>
            <p:nvPr/>
          </p:nvPicPr>
          <p:blipFill rotWithShape="1">
            <a:blip r:embed="rId3"/>
            <a:srcRect b="14445"/>
            <a:stretch/>
          </p:blipFill>
          <p:spPr>
            <a:xfrm>
              <a:off x="6221513" y="6085577"/>
              <a:ext cx="528989" cy="311971"/>
            </a:xfrm>
            <a:prstGeom prst="rect">
              <a:avLst/>
            </a:prstGeom>
          </p:spPr>
        </p:pic>
        <p:pic>
          <p:nvPicPr>
            <p:cNvPr id="40" name="Picture 39">
              <a:extLst>
                <a:ext uri="{FF2B5EF4-FFF2-40B4-BE49-F238E27FC236}">
                  <a16:creationId xmlns:a16="http://schemas.microsoft.com/office/drawing/2014/main" id="{647E4085-1162-1442-AC12-499936DA7CA7}"/>
                </a:ext>
              </a:extLst>
            </p:cNvPr>
            <p:cNvPicPr>
              <a:picLocks noChangeAspect="1"/>
            </p:cNvPicPr>
            <p:nvPr/>
          </p:nvPicPr>
          <p:blipFill rotWithShape="1">
            <a:blip r:embed="rId3"/>
            <a:srcRect t="85555"/>
            <a:stretch/>
          </p:blipFill>
          <p:spPr>
            <a:xfrm>
              <a:off x="5753481" y="6397548"/>
              <a:ext cx="1465054" cy="164734"/>
            </a:xfrm>
            <a:prstGeom prst="rect">
              <a:avLst/>
            </a:prstGeom>
          </p:spPr>
        </p:pic>
      </p:grpSp>
      <p:sp>
        <p:nvSpPr>
          <p:cNvPr id="8" name="TextBox 7">
            <a:extLst>
              <a:ext uri="{FF2B5EF4-FFF2-40B4-BE49-F238E27FC236}">
                <a16:creationId xmlns:a16="http://schemas.microsoft.com/office/drawing/2014/main" id="{34AFE49C-0A9A-F918-B74C-073716B97212}"/>
              </a:ext>
            </a:extLst>
          </p:cNvPr>
          <p:cNvSpPr txBox="1"/>
          <p:nvPr/>
        </p:nvSpPr>
        <p:spPr>
          <a:xfrm>
            <a:off x="1278559" y="3662478"/>
            <a:ext cx="1515797"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500" b="1" spc="-100" dirty="0">
                <a:solidFill>
                  <a:schemeClr val="bg1"/>
                </a:solidFill>
                <a:latin typeface="Source Sans Pro Black" panose="020B0503030403020204" pitchFamily="34" charset="0"/>
                <a:ea typeface="Arial" charset="0"/>
                <a:cs typeface="Arial Black" panose="020B0604020202020204" pitchFamily="34" charset="0"/>
              </a:rPr>
              <a:t>ACCURATE</a:t>
            </a:r>
          </a:p>
        </p:txBody>
      </p:sp>
      <p:cxnSp>
        <p:nvCxnSpPr>
          <p:cNvPr id="10" name="Straight Connector 9">
            <a:extLst>
              <a:ext uri="{FF2B5EF4-FFF2-40B4-BE49-F238E27FC236}">
                <a16:creationId xmlns:a16="http://schemas.microsoft.com/office/drawing/2014/main" id="{994A7B95-0F30-31B4-4F10-4ACEDB28C710}"/>
              </a:ext>
            </a:extLst>
          </p:cNvPr>
          <p:cNvCxnSpPr>
            <a:cxnSpLocks/>
          </p:cNvCxnSpPr>
          <p:nvPr/>
        </p:nvCxnSpPr>
        <p:spPr>
          <a:xfrm>
            <a:off x="3931252" y="3656488"/>
            <a:ext cx="0" cy="2563145"/>
          </a:xfrm>
          <a:prstGeom prst="line">
            <a:avLst/>
          </a:prstGeom>
          <a:noFill/>
          <a:ln w="12700" cap="flat">
            <a:solidFill>
              <a:schemeClr val="bg1"/>
            </a:solidFill>
            <a:prstDash val="sysDot"/>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5" name="TextBox 14">
            <a:extLst>
              <a:ext uri="{FF2B5EF4-FFF2-40B4-BE49-F238E27FC236}">
                <a16:creationId xmlns:a16="http://schemas.microsoft.com/office/drawing/2014/main" id="{1A2DE8E5-7A98-8192-81F0-9F39410E87F0}"/>
              </a:ext>
            </a:extLst>
          </p:cNvPr>
          <p:cNvSpPr txBox="1"/>
          <p:nvPr/>
        </p:nvSpPr>
        <p:spPr>
          <a:xfrm>
            <a:off x="5206305" y="3659483"/>
            <a:ext cx="1777086"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500" b="1" spc="-100" dirty="0">
                <a:solidFill>
                  <a:schemeClr val="bg1"/>
                </a:solidFill>
                <a:latin typeface="Source Sans Pro Black" panose="020B0503030403020204" pitchFamily="34" charset="0"/>
                <a:ea typeface="Arial" charset="0"/>
                <a:cs typeface="Arial Black" panose="020B0604020202020204" pitchFamily="34" charset="0"/>
              </a:rPr>
              <a:t>EASY TO USE</a:t>
            </a:r>
          </a:p>
        </p:txBody>
      </p:sp>
      <p:sp>
        <p:nvSpPr>
          <p:cNvPr id="16" name="TextBox 15">
            <a:extLst>
              <a:ext uri="{FF2B5EF4-FFF2-40B4-BE49-F238E27FC236}">
                <a16:creationId xmlns:a16="http://schemas.microsoft.com/office/drawing/2014/main" id="{2BFA5BB7-28A7-C6FF-D32D-0E65449E5CC7}"/>
              </a:ext>
            </a:extLst>
          </p:cNvPr>
          <p:cNvSpPr txBox="1"/>
          <p:nvPr/>
        </p:nvSpPr>
        <p:spPr>
          <a:xfrm>
            <a:off x="9259084" y="3656488"/>
            <a:ext cx="1788307"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500" b="1" spc="-100" dirty="0">
                <a:solidFill>
                  <a:schemeClr val="bg1"/>
                </a:solidFill>
                <a:latin typeface="Source Sans Pro Black" panose="020B0503030403020204" pitchFamily="34" charset="0"/>
                <a:ea typeface="Arial" charset="0"/>
                <a:cs typeface="Arial Black" panose="020B0604020202020204" pitchFamily="34" charset="0"/>
              </a:rPr>
              <a:t>ACTIONABLE</a:t>
            </a:r>
          </a:p>
        </p:txBody>
      </p:sp>
      <p:cxnSp>
        <p:nvCxnSpPr>
          <p:cNvPr id="17" name="Straight Connector 16">
            <a:extLst>
              <a:ext uri="{FF2B5EF4-FFF2-40B4-BE49-F238E27FC236}">
                <a16:creationId xmlns:a16="http://schemas.microsoft.com/office/drawing/2014/main" id="{AAD13A4F-D90E-E0E1-D4E0-73668593C048}"/>
              </a:ext>
            </a:extLst>
          </p:cNvPr>
          <p:cNvCxnSpPr>
            <a:cxnSpLocks/>
          </p:cNvCxnSpPr>
          <p:nvPr/>
        </p:nvCxnSpPr>
        <p:spPr>
          <a:xfrm>
            <a:off x="8268534" y="3656488"/>
            <a:ext cx="0" cy="2563145"/>
          </a:xfrm>
          <a:prstGeom prst="line">
            <a:avLst/>
          </a:prstGeom>
          <a:noFill/>
          <a:ln w="12700" cap="flat">
            <a:solidFill>
              <a:schemeClr val="bg1"/>
            </a:solidFill>
            <a:prstDash val="sysDot"/>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8" name="TextBox 17">
            <a:extLst>
              <a:ext uri="{FF2B5EF4-FFF2-40B4-BE49-F238E27FC236}">
                <a16:creationId xmlns:a16="http://schemas.microsoft.com/office/drawing/2014/main" id="{FFD60F81-9EF6-DD8C-BA18-1371B2753134}"/>
              </a:ext>
            </a:extLst>
          </p:cNvPr>
          <p:cNvSpPr txBox="1"/>
          <p:nvPr/>
        </p:nvSpPr>
        <p:spPr>
          <a:xfrm>
            <a:off x="705114" y="4044531"/>
            <a:ext cx="2730863"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lnSpc>
                <a:spcPts val="1920"/>
              </a:lnSpc>
            </a:pPr>
            <a:r>
              <a:rPr lang="en-US" sz="2000" spc="-40" dirty="0">
                <a:solidFill>
                  <a:schemeClr val="bg1"/>
                </a:solidFill>
                <a:latin typeface="Source Sans Pro ExtraLight" panose="020B0303030403020204" pitchFamily="34" charset="0"/>
                <a:ea typeface="Source Sans Pro" panose="020B0503030403020204" pitchFamily="34" charset="0"/>
                <a:cs typeface="Arial" charset="0"/>
              </a:rPr>
              <a:t>Grounded in Science</a:t>
            </a:r>
          </a:p>
        </p:txBody>
      </p:sp>
      <p:sp>
        <p:nvSpPr>
          <p:cNvPr id="19" name="TextBox 18">
            <a:extLst>
              <a:ext uri="{FF2B5EF4-FFF2-40B4-BE49-F238E27FC236}">
                <a16:creationId xmlns:a16="http://schemas.microsoft.com/office/drawing/2014/main" id="{2221E2E3-B084-B403-EDEA-119D191857EF}"/>
              </a:ext>
            </a:extLst>
          </p:cNvPr>
          <p:cNvSpPr txBox="1"/>
          <p:nvPr/>
        </p:nvSpPr>
        <p:spPr>
          <a:xfrm>
            <a:off x="4729415" y="4040669"/>
            <a:ext cx="2730863"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lnSpc>
                <a:spcPts val="1920"/>
              </a:lnSpc>
            </a:pPr>
            <a:r>
              <a:rPr lang="en-US" sz="2000" spc="-40" dirty="0">
                <a:solidFill>
                  <a:schemeClr val="bg1"/>
                </a:solidFill>
                <a:latin typeface="Source Sans Pro ExtraLight" panose="020B0303030403020204" pitchFamily="34" charset="0"/>
                <a:ea typeface="Source Sans Pro" panose="020B0503030403020204" pitchFamily="34" charset="0"/>
                <a:cs typeface="Arial" charset="0"/>
              </a:rPr>
              <a:t>SaaS Solution</a:t>
            </a:r>
          </a:p>
        </p:txBody>
      </p:sp>
      <p:sp>
        <p:nvSpPr>
          <p:cNvPr id="20" name="TextBox 19">
            <a:extLst>
              <a:ext uri="{FF2B5EF4-FFF2-40B4-BE49-F238E27FC236}">
                <a16:creationId xmlns:a16="http://schemas.microsoft.com/office/drawing/2014/main" id="{D5EA61A4-C53E-E435-4BFE-0C4E42C7D791}"/>
              </a:ext>
            </a:extLst>
          </p:cNvPr>
          <p:cNvSpPr txBox="1"/>
          <p:nvPr/>
        </p:nvSpPr>
        <p:spPr>
          <a:xfrm>
            <a:off x="8753716" y="4036807"/>
            <a:ext cx="2730863"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lnSpc>
                <a:spcPts val="1920"/>
              </a:lnSpc>
            </a:pPr>
            <a:r>
              <a:rPr lang="en-US" sz="2000" spc="-40" dirty="0">
                <a:solidFill>
                  <a:schemeClr val="bg1"/>
                </a:solidFill>
                <a:latin typeface="Source Sans Pro ExtraLight" panose="020B0303030403020204" pitchFamily="34" charset="0"/>
                <a:ea typeface="Source Sans Pro" panose="020B0503030403020204" pitchFamily="34" charset="0"/>
                <a:cs typeface="Arial" charset="0"/>
              </a:rPr>
              <a:t>Insight and Instruction</a:t>
            </a:r>
          </a:p>
        </p:txBody>
      </p:sp>
      <p:grpSp>
        <p:nvGrpSpPr>
          <p:cNvPr id="31" name="Group 30">
            <a:extLst>
              <a:ext uri="{FF2B5EF4-FFF2-40B4-BE49-F238E27FC236}">
                <a16:creationId xmlns:a16="http://schemas.microsoft.com/office/drawing/2014/main" id="{222F3FB8-ABF0-DE75-6C55-2DA62DB30A2D}"/>
              </a:ext>
            </a:extLst>
          </p:cNvPr>
          <p:cNvGrpSpPr/>
          <p:nvPr/>
        </p:nvGrpSpPr>
        <p:grpSpPr>
          <a:xfrm>
            <a:off x="8116" y="-311007"/>
            <a:ext cx="5263616" cy="1569656"/>
            <a:chOff x="8116" y="-304330"/>
            <a:chExt cx="5263616" cy="1569656"/>
          </a:xfrm>
        </p:grpSpPr>
        <p:sp>
          <p:nvSpPr>
            <p:cNvPr id="32" name="TextBox 31">
              <a:extLst>
                <a:ext uri="{FF2B5EF4-FFF2-40B4-BE49-F238E27FC236}">
                  <a16:creationId xmlns:a16="http://schemas.microsoft.com/office/drawing/2014/main" id="{24CD1585-5A7E-F53B-D565-E8D97BF7FE28}"/>
                </a:ext>
              </a:extLst>
            </p:cNvPr>
            <p:cNvSpPr txBox="1"/>
            <p:nvPr/>
          </p:nvSpPr>
          <p:spPr>
            <a:xfrm>
              <a:off x="8116" y="-304330"/>
              <a:ext cx="5263616"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9600" b="1" spc="-600" dirty="0">
                  <a:solidFill>
                    <a:schemeClr val="bg1">
                      <a:alpha val="5000"/>
                    </a:schemeClr>
                  </a:solidFill>
                  <a:latin typeface="Source Sans Pro Black" panose="020B0503030403020204" pitchFamily="34" charset="0"/>
                  <a:ea typeface="Arial" charset="0"/>
                  <a:cs typeface="Arial Black" panose="020B0604020202020204" pitchFamily="34" charset="0"/>
                </a:rPr>
                <a:t>SOLUTION</a:t>
              </a:r>
            </a:p>
          </p:txBody>
        </p:sp>
        <p:sp>
          <p:nvSpPr>
            <p:cNvPr id="33" name="TextBox 32">
              <a:extLst>
                <a:ext uri="{FF2B5EF4-FFF2-40B4-BE49-F238E27FC236}">
                  <a16:creationId xmlns:a16="http://schemas.microsoft.com/office/drawing/2014/main" id="{AD62D7FC-FB48-13CB-A37C-D8885265E5D5}"/>
                </a:ext>
              </a:extLst>
            </p:cNvPr>
            <p:cNvSpPr txBox="1"/>
            <p:nvPr/>
          </p:nvSpPr>
          <p:spPr>
            <a:xfrm>
              <a:off x="342729" y="224426"/>
              <a:ext cx="1693729"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3000" b="1" spc="-200" dirty="0">
                  <a:solidFill>
                    <a:schemeClr val="bg1"/>
                  </a:solidFill>
                  <a:latin typeface="Source Sans Pro Black" panose="020B0503030403020204" pitchFamily="34" charset="0"/>
                  <a:ea typeface="Arial" charset="0"/>
                  <a:cs typeface="Arial Black" panose="020B0604020202020204" pitchFamily="34" charset="0"/>
                </a:rPr>
                <a:t>SOLUTION</a:t>
              </a:r>
            </a:p>
          </p:txBody>
        </p:sp>
      </p:grpSp>
      <p:sp>
        <p:nvSpPr>
          <p:cNvPr id="37" name="TextBox 36">
            <a:extLst>
              <a:ext uri="{FF2B5EF4-FFF2-40B4-BE49-F238E27FC236}">
                <a16:creationId xmlns:a16="http://schemas.microsoft.com/office/drawing/2014/main" id="{88660D9E-194B-D9C8-225D-2C7660E3047D}"/>
              </a:ext>
            </a:extLst>
          </p:cNvPr>
          <p:cNvSpPr txBox="1"/>
          <p:nvPr/>
        </p:nvSpPr>
        <p:spPr>
          <a:xfrm>
            <a:off x="3017417" y="1507576"/>
            <a:ext cx="6154886" cy="861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500" b="1" spc="-100" dirty="0">
                <a:solidFill>
                  <a:schemeClr val="bg1"/>
                </a:solidFill>
                <a:latin typeface="Source Sans Pro Black" panose="020B0503030403020204" pitchFamily="34" charset="0"/>
                <a:ea typeface="Arial" charset="0"/>
                <a:cs typeface="Arial Black" panose="020B0604020202020204" pitchFamily="34" charset="0"/>
              </a:rPr>
              <a:t>A WAY TO MEASURE AND MANAGE </a:t>
            </a:r>
          </a:p>
          <a:p>
            <a:pPr marL="0" marR="0" indent="0" algn="ctr" defTabSz="914400" rtl="0" fontAlgn="auto" latinLnBrk="0" hangingPunct="0">
              <a:lnSpc>
                <a:spcPct val="100000"/>
              </a:lnSpc>
              <a:spcBef>
                <a:spcPts val="0"/>
              </a:spcBef>
              <a:spcAft>
                <a:spcPts val="0"/>
              </a:spcAft>
              <a:buClrTx/>
              <a:buSzTx/>
              <a:buFontTx/>
              <a:buNone/>
              <a:tabLst/>
            </a:pPr>
            <a:r>
              <a:rPr lang="en-US" sz="2500" b="1" spc="-100" dirty="0">
                <a:solidFill>
                  <a:schemeClr val="bg1"/>
                </a:solidFill>
                <a:latin typeface="Source Sans Pro Black" panose="020B0503030403020204" pitchFamily="34" charset="0"/>
                <a:ea typeface="Arial" charset="0"/>
                <a:cs typeface="Arial Black" panose="020B0604020202020204" pitchFamily="34" charset="0"/>
              </a:rPr>
              <a:t>EMPLOYEE SATISFACTION AND ENGAGEMENT.</a:t>
            </a:r>
          </a:p>
        </p:txBody>
      </p:sp>
      <p:sp>
        <p:nvSpPr>
          <p:cNvPr id="2" name="TextBox 1">
            <a:extLst>
              <a:ext uri="{FF2B5EF4-FFF2-40B4-BE49-F238E27FC236}">
                <a16:creationId xmlns:a16="http://schemas.microsoft.com/office/drawing/2014/main" id="{7A167ED1-3F81-31B4-5D56-B7099CFA4DA3}"/>
              </a:ext>
            </a:extLst>
          </p:cNvPr>
          <p:cNvSpPr txBox="1"/>
          <p:nvPr/>
        </p:nvSpPr>
        <p:spPr>
          <a:xfrm>
            <a:off x="3993632" y="2362343"/>
            <a:ext cx="4202428"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i="1" spc="-100" dirty="0">
                <a:solidFill>
                  <a:schemeClr val="bg1"/>
                </a:solidFill>
                <a:latin typeface="Source Sans Pro Light" panose="020B0403030403020204" pitchFamily="34" charset="0"/>
                <a:ea typeface="Arial" charset="0"/>
                <a:cs typeface="Arial Black" panose="020B0604020202020204" pitchFamily="34" charset="0"/>
              </a:rPr>
              <a:t>Put the force of work back into the workforce.</a:t>
            </a:r>
          </a:p>
        </p:txBody>
      </p:sp>
      <p:sp>
        <p:nvSpPr>
          <p:cNvPr id="3" name="TextBox 2">
            <a:extLst>
              <a:ext uri="{FF2B5EF4-FFF2-40B4-BE49-F238E27FC236}">
                <a16:creationId xmlns:a16="http://schemas.microsoft.com/office/drawing/2014/main" id="{714AC414-B588-E0A0-0A56-86CDABD5CA58}"/>
              </a:ext>
            </a:extLst>
          </p:cNvPr>
          <p:cNvSpPr txBox="1"/>
          <p:nvPr/>
        </p:nvSpPr>
        <p:spPr>
          <a:xfrm>
            <a:off x="561054" y="4796881"/>
            <a:ext cx="3230031" cy="823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lnSpc>
                <a:spcPts val="1920"/>
              </a:lnSpc>
              <a:buFont typeface="Arial" panose="020B0604020202020204" pitchFamily="34" charset="0"/>
              <a:buChar char="•"/>
            </a:pPr>
            <a:r>
              <a:rPr lang="en-US" spc="-40" dirty="0">
                <a:solidFill>
                  <a:schemeClr val="bg1"/>
                </a:solidFill>
                <a:latin typeface="Source Sans Pro ExtraLight" panose="020B0303030403020204" pitchFamily="34" charset="0"/>
                <a:ea typeface="Source Sans Pro" panose="020B0503030403020204" pitchFamily="34" charset="0"/>
                <a:cs typeface="Arial" charset="0"/>
              </a:rPr>
              <a:t>20 years, millions in research</a:t>
            </a:r>
          </a:p>
          <a:p>
            <a:pPr marL="342900" indent="-342900">
              <a:lnSpc>
                <a:spcPts val="1920"/>
              </a:lnSpc>
              <a:buFont typeface="Arial" panose="020B0604020202020204" pitchFamily="34" charset="0"/>
              <a:buChar char="•"/>
            </a:pPr>
            <a:r>
              <a:rPr lang="en-US" spc="-40" dirty="0">
                <a:solidFill>
                  <a:schemeClr val="bg1"/>
                </a:solidFill>
                <a:latin typeface="Source Sans Pro ExtraLight" panose="020B0303030403020204" pitchFamily="34" charset="0"/>
                <a:ea typeface="Source Sans Pro" panose="020B0503030403020204" pitchFamily="34" charset="0"/>
                <a:cs typeface="Arial" charset="0"/>
              </a:rPr>
              <a:t>Expert science team</a:t>
            </a:r>
          </a:p>
          <a:p>
            <a:pPr marL="342900" indent="-342900">
              <a:lnSpc>
                <a:spcPts val="1920"/>
              </a:lnSpc>
              <a:buFont typeface="Arial" panose="020B0604020202020204" pitchFamily="34" charset="0"/>
              <a:buChar char="•"/>
            </a:pPr>
            <a:r>
              <a:rPr lang="en-US" spc="-40" dirty="0">
                <a:solidFill>
                  <a:schemeClr val="bg1"/>
                </a:solidFill>
                <a:latin typeface="Source Sans Pro ExtraLight" panose="020B0303030403020204" pitchFamily="34" charset="0"/>
                <a:ea typeface="Source Sans Pro" panose="020B0503030403020204" pitchFamily="34" charset="0"/>
                <a:cs typeface="Arial" charset="0"/>
              </a:rPr>
              <a:t>Top-tier management experts</a:t>
            </a:r>
          </a:p>
        </p:txBody>
      </p:sp>
      <p:sp>
        <p:nvSpPr>
          <p:cNvPr id="4" name="TextBox 3">
            <a:extLst>
              <a:ext uri="{FF2B5EF4-FFF2-40B4-BE49-F238E27FC236}">
                <a16:creationId xmlns:a16="http://schemas.microsoft.com/office/drawing/2014/main" id="{BB8C7E75-B1DD-50E2-BC2A-BA71BDEF8AC4}"/>
              </a:ext>
            </a:extLst>
          </p:cNvPr>
          <p:cNvSpPr txBox="1"/>
          <p:nvPr/>
        </p:nvSpPr>
        <p:spPr>
          <a:xfrm>
            <a:off x="4590403" y="4796880"/>
            <a:ext cx="3018980" cy="823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lnSpc>
                <a:spcPts val="1920"/>
              </a:lnSpc>
              <a:buFont typeface="Arial" panose="020B0604020202020204" pitchFamily="34" charset="0"/>
              <a:buChar char="•"/>
            </a:pPr>
            <a:r>
              <a:rPr lang="en-US" spc="-40" dirty="0">
                <a:solidFill>
                  <a:schemeClr val="bg1"/>
                </a:solidFill>
                <a:latin typeface="Source Sans Pro ExtraLight" panose="020B0303030403020204" pitchFamily="34" charset="0"/>
                <a:ea typeface="Source Sans Pro" panose="020B0503030403020204" pitchFamily="34" charset="0"/>
                <a:cs typeface="Arial" charset="0"/>
              </a:rPr>
              <a:t>Online surveys</a:t>
            </a:r>
          </a:p>
          <a:p>
            <a:pPr marL="342900" indent="-342900">
              <a:lnSpc>
                <a:spcPts val="1920"/>
              </a:lnSpc>
              <a:buFont typeface="Arial" panose="020B0604020202020204" pitchFamily="34" charset="0"/>
              <a:buChar char="•"/>
            </a:pPr>
            <a:r>
              <a:rPr lang="en-US" spc="-40" dirty="0">
                <a:solidFill>
                  <a:schemeClr val="bg1"/>
                </a:solidFill>
                <a:latin typeface="Source Sans Pro ExtraLight" panose="020B0303030403020204" pitchFamily="34" charset="0"/>
                <a:ea typeface="Source Sans Pro" panose="020B0503030403020204" pitchFamily="34" charset="0"/>
                <a:cs typeface="Arial" charset="0"/>
              </a:rPr>
              <a:t>Takes less than 10 min</a:t>
            </a:r>
          </a:p>
          <a:p>
            <a:pPr marL="342900" indent="-342900">
              <a:lnSpc>
                <a:spcPts val="1920"/>
              </a:lnSpc>
              <a:buFont typeface="Arial" panose="020B0604020202020204" pitchFamily="34" charset="0"/>
              <a:buChar char="•"/>
            </a:pPr>
            <a:r>
              <a:rPr lang="en-US" spc="-40" dirty="0">
                <a:solidFill>
                  <a:schemeClr val="bg1"/>
                </a:solidFill>
                <a:latin typeface="Source Sans Pro ExtraLight" panose="020B0303030403020204" pitchFamily="34" charset="0"/>
                <a:ea typeface="Source Sans Pro" panose="020B0503030403020204" pitchFamily="34" charset="0"/>
                <a:cs typeface="Arial" charset="0"/>
              </a:rPr>
              <a:t>Results anyone can read</a:t>
            </a:r>
          </a:p>
        </p:txBody>
      </p:sp>
      <p:sp>
        <p:nvSpPr>
          <p:cNvPr id="5" name="TextBox 4">
            <a:extLst>
              <a:ext uri="{FF2B5EF4-FFF2-40B4-BE49-F238E27FC236}">
                <a16:creationId xmlns:a16="http://schemas.microsoft.com/office/drawing/2014/main" id="{920CE59A-1D42-C8C1-C641-FFBA62C66121}"/>
              </a:ext>
            </a:extLst>
          </p:cNvPr>
          <p:cNvSpPr txBox="1"/>
          <p:nvPr/>
        </p:nvSpPr>
        <p:spPr>
          <a:xfrm>
            <a:off x="8801391" y="4796879"/>
            <a:ext cx="3018980" cy="823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lnSpc>
                <a:spcPts val="1920"/>
              </a:lnSpc>
              <a:buFont typeface="Arial" panose="020B0604020202020204" pitchFamily="34" charset="0"/>
              <a:buChar char="•"/>
            </a:pPr>
            <a:r>
              <a:rPr lang="en-US" spc="-40" dirty="0">
                <a:solidFill>
                  <a:schemeClr val="bg1"/>
                </a:solidFill>
                <a:latin typeface="Source Sans Pro ExtraLight" panose="020B0303030403020204" pitchFamily="34" charset="0"/>
                <a:ea typeface="Source Sans Pro" panose="020B0503030403020204" pitchFamily="34" charset="0"/>
                <a:cs typeface="Arial" charset="0"/>
              </a:rPr>
              <a:t>Report-specific insights</a:t>
            </a:r>
          </a:p>
          <a:p>
            <a:pPr marL="342900" indent="-342900">
              <a:lnSpc>
                <a:spcPts val="1920"/>
              </a:lnSpc>
              <a:buFont typeface="Arial" panose="020B0604020202020204" pitchFamily="34" charset="0"/>
              <a:buChar char="•"/>
            </a:pPr>
            <a:r>
              <a:rPr lang="en-US" spc="-40" dirty="0">
                <a:solidFill>
                  <a:schemeClr val="bg1"/>
                </a:solidFill>
                <a:latin typeface="Source Sans Pro ExtraLight" panose="020B0303030403020204" pitchFamily="34" charset="0"/>
                <a:ea typeface="Source Sans Pro" panose="020B0503030403020204" pitchFamily="34" charset="0"/>
                <a:cs typeface="Arial" charset="0"/>
              </a:rPr>
              <a:t>Created by experts</a:t>
            </a:r>
          </a:p>
          <a:p>
            <a:pPr marL="342900" indent="-342900">
              <a:lnSpc>
                <a:spcPts val="1920"/>
              </a:lnSpc>
              <a:buFont typeface="Arial" panose="020B0604020202020204" pitchFamily="34" charset="0"/>
              <a:buChar char="•"/>
            </a:pPr>
            <a:r>
              <a:rPr lang="en-US" spc="-40" dirty="0">
                <a:solidFill>
                  <a:schemeClr val="bg1"/>
                </a:solidFill>
                <a:latin typeface="Source Sans Pro ExtraLight" panose="020B0303030403020204" pitchFamily="34" charset="0"/>
                <a:ea typeface="Source Sans Pro" panose="020B0503030403020204" pitchFamily="34" charset="0"/>
                <a:cs typeface="Arial" charset="0"/>
              </a:rPr>
              <a:t>Full online academy</a:t>
            </a:r>
          </a:p>
        </p:txBody>
      </p:sp>
    </p:spTree>
    <p:extLst>
      <p:ext uri="{BB962C8B-B14F-4D97-AF65-F5344CB8AC3E}">
        <p14:creationId xmlns:p14="http://schemas.microsoft.com/office/powerpoint/2010/main" val="351522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1FEEACBB-9B08-A740-BE4A-5D765E9831C1}"/>
              </a:ext>
            </a:extLst>
          </p:cNvPr>
          <p:cNvSpPr/>
          <p:nvPr/>
        </p:nvSpPr>
        <p:spPr>
          <a:xfrm>
            <a:off x="-187" y="2334969"/>
            <a:ext cx="12188760" cy="3827473"/>
          </a:xfrm>
          <a:prstGeom prst="rect">
            <a:avLst/>
          </a:prstGeom>
          <a:solidFill>
            <a:srgbClr val="3D506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53" name="Rectangle 152">
            <a:extLst>
              <a:ext uri="{FF2B5EF4-FFF2-40B4-BE49-F238E27FC236}">
                <a16:creationId xmlns:a16="http://schemas.microsoft.com/office/drawing/2014/main" id="{305C6EB6-54C9-C44A-86D0-F2A71CBFC263}"/>
              </a:ext>
            </a:extLst>
          </p:cNvPr>
          <p:cNvSpPr/>
          <p:nvPr/>
        </p:nvSpPr>
        <p:spPr>
          <a:xfrm rot="16200000">
            <a:off x="8755660" y="-331439"/>
            <a:ext cx="766957" cy="6096001"/>
          </a:xfrm>
          <a:prstGeom prst="rect">
            <a:avLst/>
          </a:prstGeom>
          <a:gradFill>
            <a:gsLst>
              <a:gs pos="0">
                <a:schemeClr val="bg1">
                  <a:alpha val="25000"/>
                </a:schemeClr>
              </a:gs>
              <a:gs pos="100000">
                <a:schemeClr val="bg1">
                  <a:alpha val="2000"/>
                </a:schemeClr>
              </a:gs>
            </a:gsLst>
            <a:lin ang="5400000" scaled="1"/>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85" name="Rectangle 84">
            <a:extLst>
              <a:ext uri="{FF2B5EF4-FFF2-40B4-BE49-F238E27FC236}">
                <a16:creationId xmlns:a16="http://schemas.microsoft.com/office/drawing/2014/main" id="{1BC02580-BE75-084D-854B-508C5F80EE89}"/>
              </a:ext>
            </a:extLst>
          </p:cNvPr>
          <p:cNvSpPr/>
          <p:nvPr/>
        </p:nvSpPr>
        <p:spPr>
          <a:xfrm flipV="1">
            <a:off x="6094523" y="2243524"/>
            <a:ext cx="3137949" cy="3856616"/>
          </a:xfrm>
          <a:prstGeom prst="rect">
            <a:avLst/>
          </a:prstGeom>
          <a:solidFill>
            <a:srgbClr val="202E3F">
              <a:alpha val="4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cxnSp>
        <p:nvCxnSpPr>
          <p:cNvPr id="117" name="Straight Connector 116">
            <a:extLst>
              <a:ext uri="{FF2B5EF4-FFF2-40B4-BE49-F238E27FC236}">
                <a16:creationId xmlns:a16="http://schemas.microsoft.com/office/drawing/2014/main" id="{D2F12F1F-B152-C644-BFE1-06A2B5BDF296}"/>
              </a:ext>
            </a:extLst>
          </p:cNvPr>
          <p:cNvCxnSpPr>
            <a:cxnSpLocks/>
          </p:cNvCxnSpPr>
          <p:nvPr/>
        </p:nvCxnSpPr>
        <p:spPr>
          <a:xfrm>
            <a:off x="2907341" y="2333082"/>
            <a:ext cx="0" cy="3773781"/>
          </a:xfrm>
          <a:prstGeom prst="line">
            <a:avLst/>
          </a:prstGeom>
          <a:noFill/>
          <a:ln w="6350" cap="flat">
            <a:solidFill>
              <a:schemeClr val="bg1"/>
            </a:solidFill>
            <a:prstDash val="sysDot"/>
            <a:round/>
          </a:ln>
          <a:effectLst/>
          <a:sp3d/>
        </p:spPr>
        <p:style>
          <a:lnRef idx="0">
            <a:scrgbClr r="0" g="0" b="0"/>
          </a:lnRef>
          <a:fillRef idx="0">
            <a:scrgbClr r="0" g="0" b="0"/>
          </a:fillRef>
          <a:effectRef idx="0">
            <a:scrgbClr r="0" g="0" b="0"/>
          </a:effectRef>
          <a:fontRef idx="none"/>
        </p:style>
      </p:cxnSp>
      <p:sp>
        <p:nvSpPr>
          <p:cNvPr id="35" name="Rectangle 34">
            <a:extLst>
              <a:ext uri="{FF2B5EF4-FFF2-40B4-BE49-F238E27FC236}">
                <a16:creationId xmlns:a16="http://schemas.microsoft.com/office/drawing/2014/main" id="{2C3A8E83-EEE0-8D4F-8AD8-8F67FF44E2FA}"/>
              </a:ext>
            </a:extLst>
          </p:cNvPr>
          <p:cNvSpPr/>
          <p:nvPr/>
        </p:nvSpPr>
        <p:spPr>
          <a:xfrm rot="5400000">
            <a:off x="2664522" y="-331439"/>
            <a:ext cx="766957" cy="6096001"/>
          </a:xfrm>
          <a:prstGeom prst="rect">
            <a:avLst/>
          </a:prstGeom>
          <a:gradFill>
            <a:gsLst>
              <a:gs pos="0">
                <a:schemeClr val="bg1">
                  <a:alpha val="25000"/>
                </a:schemeClr>
              </a:gs>
              <a:gs pos="100000">
                <a:schemeClr val="bg1">
                  <a:alpha val="2000"/>
                </a:schemeClr>
              </a:gs>
            </a:gsLst>
            <a:lin ang="5400000" scaled="1"/>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84" name="Rectangle 83">
            <a:extLst>
              <a:ext uri="{FF2B5EF4-FFF2-40B4-BE49-F238E27FC236}">
                <a16:creationId xmlns:a16="http://schemas.microsoft.com/office/drawing/2014/main" id="{04FBB057-1892-B44C-96EA-0D716322ED80}"/>
              </a:ext>
            </a:extLst>
          </p:cNvPr>
          <p:cNvSpPr/>
          <p:nvPr/>
        </p:nvSpPr>
        <p:spPr>
          <a:xfrm>
            <a:off x="2840" y="1047912"/>
            <a:ext cx="12192000" cy="1278447"/>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58" name="Rectangle 57">
            <a:extLst>
              <a:ext uri="{FF2B5EF4-FFF2-40B4-BE49-F238E27FC236}">
                <a16:creationId xmlns:a16="http://schemas.microsoft.com/office/drawing/2014/main" id="{7F74709F-2899-3E4B-9B74-69A4AC6D8A90}"/>
              </a:ext>
            </a:extLst>
          </p:cNvPr>
          <p:cNvSpPr/>
          <p:nvPr/>
        </p:nvSpPr>
        <p:spPr>
          <a:xfrm flipV="1">
            <a:off x="3021" y="975053"/>
            <a:ext cx="12188952" cy="9144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grpSp>
        <p:nvGrpSpPr>
          <p:cNvPr id="17" name="Group 16">
            <a:extLst>
              <a:ext uri="{FF2B5EF4-FFF2-40B4-BE49-F238E27FC236}">
                <a16:creationId xmlns:a16="http://schemas.microsoft.com/office/drawing/2014/main" id="{BADA11CD-B0B1-FF4A-8861-55D7EA2E1781}"/>
              </a:ext>
            </a:extLst>
          </p:cNvPr>
          <p:cNvGrpSpPr/>
          <p:nvPr/>
        </p:nvGrpSpPr>
        <p:grpSpPr>
          <a:xfrm>
            <a:off x="10554146" y="277817"/>
            <a:ext cx="1266225" cy="412009"/>
            <a:chOff x="5753481" y="6085577"/>
            <a:chExt cx="1465054" cy="476705"/>
          </a:xfrm>
        </p:grpSpPr>
        <p:pic>
          <p:nvPicPr>
            <p:cNvPr id="18" name="Picture 17">
              <a:extLst>
                <a:ext uri="{FF2B5EF4-FFF2-40B4-BE49-F238E27FC236}">
                  <a16:creationId xmlns:a16="http://schemas.microsoft.com/office/drawing/2014/main" id="{984C8672-F8F5-C442-9D25-B2196DC6E7C3}"/>
                </a:ext>
              </a:extLst>
            </p:cNvPr>
            <p:cNvPicPr>
              <a:picLocks noChangeAspect="1"/>
            </p:cNvPicPr>
            <p:nvPr/>
          </p:nvPicPr>
          <p:blipFill rotWithShape="1">
            <a:blip r:embed="rId3"/>
            <a:srcRect b="14445"/>
            <a:stretch/>
          </p:blipFill>
          <p:spPr>
            <a:xfrm>
              <a:off x="6221513" y="6085577"/>
              <a:ext cx="528989" cy="311971"/>
            </a:xfrm>
            <a:prstGeom prst="rect">
              <a:avLst/>
            </a:prstGeom>
          </p:spPr>
        </p:pic>
        <p:pic>
          <p:nvPicPr>
            <p:cNvPr id="19" name="Picture 18">
              <a:extLst>
                <a:ext uri="{FF2B5EF4-FFF2-40B4-BE49-F238E27FC236}">
                  <a16:creationId xmlns:a16="http://schemas.microsoft.com/office/drawing/2014/main" id="{58C0E590-17BC-4142-931D-65AD06882660}"/>
                </a:ext>
              </a:extLst>
            </p:cNvPr>
            <p:cNvPicPr>
              <a:picLocks noChangeAspect="1"/>
            </p:cNvPicPr>
            <p:nvPr/>
          </p:nvPicPr>
          <p:blipFill rotWithShape="1">
            <a:blip r:embed="rId3"/>
            <a:srcRect t="85555"/>
            <a:stretch/>
          </p:blipFill>
          <p:spPr>
            <a:xfrm>
              <a:off x="5753481" y="6397548"/>
              <a:ext cx="1465054" cy="164734"/>
            </a:xfrm>
            <a:prstGeom prst="rect">
              <a:avLst/>
            </a:prstGeom>
          </p:spPr>
        </p:pic>
      </p:grpSp>
      <p:sp>
        <p:nvSpPr>
          <p:cNvPr id="114" name="TextBox 113">
            <a:extLst>
              <a:ext uri="{FF2B5EF4-FFF2-40B4-BE49-F238E27FC236}">
                <a16:creationId xmlns:a16="http://schemas.microsoft.com/office/drawing/2014/main" id="{F5B89C39-366B-F942-A398-DACFBBBEF10D}"/>
              </a:ext>
            </a:extLst>
          </p:cNvPr>
          <p:cNvSpPr txBox="1"/>
          <p:nvPr/>
        </p:nvSpPr>
        <p:spPr>
          <a:xfrm>
            <a:off x="452767" y="2516508"/>
            <a:ext cx="2510150" cy="400105"/>
          </a:xfrm>
          <a:prstGeom prst="rect">
            <a:avLst/>
          </a:prstGeom>
          <a:noFill/>
          <a:ln w="12700" cap="flat">
            <a:noFill/>
            <a:miter lim="400000"/>
          </a:ln>
          <a:effectLst>
            <a:outerShdw blurRad="25400" dist="127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000" b="1" spc="-100" dirty="0">
                <a:solidFill>
                  <a:schemeClr val="bg1"/>
                </a:solidFill>
                <a:latin typeface="Source Sans Pro Black" panose="020B0503030403020204" pitchFamily="34" charset="0"/>
              </a:rPr>
              <a:t>ONLINE ACADEMY</a:t>
            </a:r>
            <a:endParaRPr kumimoji="0" lang="en-US" sz="2000" b="1" u="none" strike="noStrike" cap="none" spc="-100" normalizeH="0" dirty="0">
              <a:ln>
                <a:noFill/>
              </a:ln>
              <a:solidFill>
                <a:schemeClr val="bg1"/>
              </a:solidFill>
              <a:effectLst/>
              <a:uFillTx/>
              <a:latin typeface="Source Sans Pro Black" panose="020B0503030403020204" pitchFamily="34" charset="0"/>
              <a:sym typeface="Helvetica"/>
            </a:endParaRPr>
          </a:p>
        </p:txBody>
      </p:sp>
      <p:sp>
        <p:nvSpPr>
          <p:cNvPr id="115" name="TextBox 114">
            <a:extLst>
              <a:ext uri="{FF2B5EF4-FFF2-40B4-BE49-F238E27FC236}">
                <a16:creationId xmlns:a16="http://schemas.microsoft.com/office/drawing/2014/main" id="{BCF29FA3-5255-8545-BC69-FE4E09D3DFB3}"/>
              </a:ext>
            </a:extLst>
          </p:cNvPr>
          <p:cNvSpPr txBox="1"/>
          <p:nvPr/>
        </p:nvSpPr>
        <p:spPr>
          <a:xfrm>
            <a:off x="3067278" y="2516508"/>
            <a:ext cx="2685174" cy="400105"/>
          </a:xfrm>
          <a:prstGeom prst="rect">
            <a:avLst/>
          </a:prstGeom>
          <a:noFill/>
          <a:ln w="12700" cap="flat">
            <a:noFill/>
            <a:miter lim="400000"/>
          </a:ln>
          <a:effectLst>
            <a:outerShdw blurRad="25400" dist="127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b="1" spc="-100" dirty="0">
                <a:solidFill>
                  <a:schemeClr val="bg1"/>
                </a:solidFill>
                <a:latin typeface="Source Sans Pro Black" panose="020B0503030403020204" pitchFamily="34" charset="0"/>
              </a:rPr>
              <a:t>ASSESSMENTS</a:t>
            </a:r>
            <a:endParaRPr kumimoji="0" lang="en-US" sz="2000" b="1" u="none" strike="noStrike" cap="none" spc="-100" normalizeH="0" dirty="0">
              <a:ln>
                <a:noFill/>
              </a:ln>
              <a:solidFill>
                <a:schemeClr val="bg1"/>
              </a:solidFill>
              <a:effectLst/>
              <a:uFillTx/>
              <a:latin typeface="Source Sans Pro Black" panose="020B0503030403020204" pitchFamily="34" charset="0"/>
              <a:sym typeface="Helvetica"/>
            </a:endParaRPr>
          </a:p>
        </p:txBody>
      </p:sp>
      <p:sp>
        <p:nvSpPr>
          <p:cNvPr id="157" name="TextBox 156">
            <a:extLst>
              <a:ext uri="{FF2B5EF4-FFF2-40B4-BE49-F238E27FC236}">
                <a16:creationId xmlns:a16="http://schemas.microsoft.com/office/drawing/2014/main" id="{0ADD0DF1-BE8A-B140-AF93-F4550652FECC}"/>
              </a:ext>
            </a:extLst>
          </p:cNvPr>
          <p:cNvSpPr txBox="1"/>
          <p:nvPr/>
        </p:nvSpPr>
        <p:spPr>
          <a:xfrm>
            <a:off x="392337" y="3335292"/>
            <a:ext cx="2295126" cy="1384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200" dirty="0">
                <a:solidFill>
                  <a:schemeClr val="bg1"/>
                </a:solidFill>
                <a:latin typeface="Source Sans Pro Light" panose="020B0403030403020204" pitchFamily="34" charset="0"/>
                <a:ea typeface="Source Sans Pro ExtraLight" panose="020B0303030403020204" pitchFamily="34" charset="0"/>
              </a:rPr>
              <a:t>Employee Wellness investment</a:t>
            </a:r>
          </a:p>
          <a:p>
            <a:endParaRPr lang="en-US" sz="1200" dirty="0">
              <a:solidFill>
                <a:schemeClr val="bg1"/>
              </a:solidFill>
              <a:latin typeface="Source Sans Pro Light" panose="020B0403030403020204" pitchFamily="34" charset="0"/>
              <a:ea typeface="Source Sans Pro ExtraLight" panose="020B0303030403020204" pitchFamily="34" charset="0"/>
            </a:endParaRPr>
          </a:p>
          <a:p>
            <a:r>
              <a:rPr lang="en-US" sz="1200" dirty="0">
                <a:solidFill>
                  <a:schemeClr val="bg1"/>
                </a:solidFill>
                <a:latin typeface="Source Sans Pro Light" panose="020B0403030403020204" pitchFamily="34" charset="0"/>
                <a:ea typeface="Source Sans Pro ExtraLight" panose="020B0303030403020204" pitchFamily="34" charset="0"/>
              </a:rPr>
              <a:t>Learn the elements that lead to peak engagement</a:t>
            </a:r>
          </a:p>
          <a:p>
            <a:endParaRPr lang="en-US" sz="1200" dirty="0">
              <a:solidFill>
                <a:schemeClr val="bg1"/>
              </a:solidFill>
              <a:latin typeface="Source Sans Pro Light" panose="020B0403030403020204" pitchFamily="34" charset="0"/>
              <a:ea typeface="Source Sans Pro ExtraLight" panose="020B0303030403020204" pitchFamily="34" charset="0"/>
            </a:endParaRPr>
          </a:p>
          <a:p>
            <a:r>
              <a:rPr lang="en-US" sz="1200" dirty="0">
                <a:solidFill>
                  <a:schemeClr val="bg1"/>
                </a:solidFill>
                <a:latin typeface="Source Sans Pro Light" panose="020B0403030403020204" pitchFamily="34" charset="0"/>
                <a:ea typeface="Source Sans Pro ExtraLight" panose="020B0303030403020204" pitchFamily="34" charset="0"/>
              </a:rPr>
              <a:t>Discover top performance frameworks</a:t>
            </a:r>
          </a:p>
        </p:txBody>
      </p:sp>
      <p:sp>
        <p:nvSpPr>
          <p:cNvPr id="158" name="TextBox 157">
            <a:extLst>
              <a:ext uri="{FF2B5EF4-FFF2-40B4-BE49-F238E27FC236}">
                <a16:creationId xmlns:a16="http://schemas.microsoft.com/office/drawing/2014/main" id="{DC9A5548-FB2B-6D4B-B22D-C1D7741EEBB5}"/>
              </a:ext>
            </a:extLst>
          </p:cNvPr>
          <p:cNvSpPr txBox="1"/>
          <p:nvPr/>
        </p:nvSpPr>
        <p:spPr>
          <a:xfrm>
            <a:off x="3231446" y="3343583"/>
            <a:ext cx="2505975"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200" dirty="0">
                <a:solidFill>
                  <a:schemeClr val="bg1"/>
                </a:solidFill>
                <a:latin typeface="Source Sans Pro Light" panose="020B0403030403020204" pitchFamily="34" charset="0"/>
                <a:ea typeface="Source Sans Pro ExtraLight" panose="020B0303030403020204" pitchFamily="34" charset="0"/>
              </a:rPr>
              <a:t>Personal Assessments</a:t>
            </a:r>
          </a:p>
          <a:p>
            <a:endParaRPr lang="en-US" sz="1200" dirty="0">
              <a:solidFill>
                <a:schemeClr val="bg1"/>
              </a:solidFill>
              <a:latin typeface="Source Sans Pro Light" panose="020B0403030403020204" pitchFamily="34" charset="0"/>
              <a:ea typeface="Source Sans Pro ExtraLight" panose="020B0303030403020204" pitchFamily="34" charset="0"/>
            </a:endParaRPr>
          </a:p>
          <a:p>
            <a:r>
              <a:rPr lang="en-US" sz="1200" dirty="0">
                <a:solidFill>
                  <a:schemeClr val="bg1"/>
                </a:solidFill>
                <a:latin typeface="Source Sans Pro Light" panose="020B0403030403020204" pitchFamily="34" charset="0"/>
                <a:ea typeface="Source Sans Pro ExtraLight" panose="020B0303030403020204" pitchFamily="34" charset="0"/>
              </a:rPr>
              <a:t>Work Assessments</a:t>
            </a:r>
          </a:p>
        </p:txBody>
      </p:sp>
      <p:cxnSp>
        <p:nvCxnSpPr>
          <p:cNvPr id="44" name="Straight Connector 43">
            <a:extLst>
              <a:ext uri="{FF2B5EF4-FFF2-40B4-BE49-F238E27FC236}">
                <a16:creationId xmlns:a16="http://schemas.microsoft.com/office/drawing/2014/main" id="{62F6D3FE-E662-3348-999F-0DDEB207952F}"/>
              </a:ext>
            </a:extLst>
          </p:cNvPr>
          <p:cNvCxnSpPr>
            <a:cxnSpLocks/>
            <a:endCxn id="56" idx="2"/>
          </p:cNvCxnSpPr>
          <p:nvPr/>
        </p:nvCxnSpPr>
        <p:spPr>
          <a:xfrm>
            <a:off x="6091138" y="2326786"/>
            <a:ext cx="3055" cy="3835656"/>
          </a:xfrm>
          <a:prstGeom prst="line">
            <a:avLst/>
          </a:prstGeom>
          <a:noFill/>
          <a:ln w="6350" cap="flat">
            <a:solidFill>
              <a:schemeClr val="bg1"/>
            </a:solidFill>
            <a:prstDash val="sysDot"/>
            <a:round/>
          </a:ln>
          <a:effectLst/>
          <a:sp3d/>
        </p:spPr>
        <p:style>
          <a:lnRef idx="0">
            <a:scrgbClr r="0" g="0" b="0"/>
          </a:lnRef>
          <a:fillRef idx="0">
            <a:scrgbClr r="0" g="0" b="0"/>
          </a:fillRef>
          <a:effectRef idx="0">
            <a:scrgbClr r="0" g="0" b="0"/>
          </a:effectRef>
          <a:fontRef idx="none"/>
        </p:style>
      </p:cxnSp>
      <p:cxnSp>
        <p:nvCxnSpPr>
          <p:cNvPr id="55" name="Straight Connector 54">
            <a:extLst>
              <a:ext uri="{FF2B5EF4-FFF2-40B4-BE49-F238E27FC236}">
                <a16:creationId xmlns:a16="http://schemas.microsoft.com/office/drawing/2014/main" id="{9EC22D36-EAA7-994F-A8C8-A902C599E781}"/>
              </a:ext>
            </a:extLst>
          </p:cNvPr>
          <p:cNvCxnSpPr>
            <a:cxnSpLocks/>
          </p:cNvCxnSpPr>
          <p:nvPr/>
        </p:nvCxnSpPr>
        <p:spPr>
          <a:xfrm>
            <a:off x="9227610" y="2318252"/>
            <a:ext cx="0" cy="3781888"/>
          </a:xfrm>
          <a:prstGeom prst="line">
            <a:avLst/>
          </a:prstGeom>
          <a:noFill/>
          <a:ln w="6350" cap="flat">
            <a:solidFill>
              <a:schemeClr val="bg1"/>
            </a:solidFill>
            <a:prstDash val="sysDot"/>
            <a:round/>
          </a:ln>
          <a:effectLst/>
          <a:sp3d/>
        </p:spPr>
        <p:style>
          <a:lnRef idx="0">
            <a:scrgbClr r="0" g="0" b="0"/>
          </a:lnRef>
          <a:fillRef idx="0">
            <a:scrgbClr r="0" g="0" b="0"/>
          </a:fillRef>
          <a:effectRef idx="0">
            <a:scrgbClr r="0" g="0" b="0"/>
          </a:effectRef>
          <a:fontRef idx="none"/>
        </p:style>
      </p:cxnSp>
      <p:sp>
        <p:nvSpPr>
          <p:cNvPr id="77" name="Rectangle 76">
            <a:extLst>
              <a:ext uri="{FF2B5EF4-FFF2-40B4-BE49-F238E27FC236}">
                <a16:creationId xmlns:a16="http://schemas.microsoft.com/office/drawing/2014/main" id="{C027EEAA-06E5-0947-A1EF-07D1359A004D}"/>
              </a:ext>
            </a:extLst>
          </p:cNvPr>
          <p:cNvSpPr/>
          <p:nvPr/>
        </p:nvSpPr>
        <p:spPr>
          <a:xfrm flipV="1">
            <a:off x="9236247" y="1073216"/>
            <a:ext cx="2966363" cy="5089226"/>
          </a:xfrm>
          <a:prstGeom prst="rect">
            <a:avLst/>
          </a:prstGeom>
          <a:solidFill>
            <a:srgbClr val="202E3F">
              <a:alpha val="76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79" name="TextBox 78">
            <a:extLst>
              <a:ext uri="{FF2B5EF4-FFF2-40B4-BE49-F238E27FC236}">
                <a16:creationId xmlns:a16="http://schemas.microsoft.com/office/drawing/2014/main" id="{2D9BAF2E-3681-774E-B728-B20825A7F96C}"/>
              </a:ext>
            </a:extLst>
          </p:cNvPr>
          <p:cNvSpPr txBox="1"/>
          <p:nvPr/>
        </p:nvSpPr>
        <p:spPr>
          <a:xfrm>
            <a:off x="2042042" y="1468325"/>
            <a:ext cx="1730598"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500" b="1" spc="-150" dirty="0">
                <a:solidFill>
                  <a:schemeClr val="tx1"/>
                </a:solidFill>
                <a:latin typeface="Source Sans Pro Black" panose="020B0503030403020204" pitchFamily="34" charset="0"/>
                <a:ea typeface="Arial" charset="0"/>
                <a:cs typeface="Arial Black" panose="020B0604020202020204" pitchFamily="34" charset="0"/>
              </a:rPr>
              <a:t>$14.99 PEPM</a:t>
            </a:r>
          </a:p>
        </p:txBody>
      </p:sp>
      <p:sp>
        <p:nvSpPr>
          <p:cNvPr id="65" name="TextBox 64">
            <a:extLst>
              <a:ext uri="{FF2B5EF4-FFF2-40B4-BE49-F238E27FC236}">
                <a16:creationId xmlns:a16="http://schemas.microsoft.com/office/drawing/2014/main" id="{20AE219E-5CFE-BC4D-8945-7E1E856AA26E}"/>
              </a:ext>
            </a:extLst>
          </p:cNvPr>
          <p:cNvSpPr txBox="1"/>
          <p:nvPr/>
        </p:nvSpPr>
        <p:spPr>
          <a:xfrm>
            <a:off x="6367872" y="2516507"/>
            <a:ext cx="2586389" cy="400105"/>
          </a:xfrm>
          <a:prstGeom prst="rect">
            <a:avLst/>
          </a:prstGeom>
          <a:noFill/>
          <a:ln w="12700" cap="flat">
            <a:noFill/>
            <a:miter lim="400000"/>
          </a:ln>
          <a:effectLst>
            <a:outerShdw blurRad="25400" dist="127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1" u="none" strike="noStrike" cap="none" spc="-100" normalizeH="0" dirty="0">
                <a:ln>
                  <a:noFill/>
                </a:ln>
                <a:solidFill>
                  <a:schemeClr val="bg1"/>
                </a:solidFill>
                <a:effectLst/>
                <a:uFillTx/>
                <a:latin typeface="Source Sans Pro Black" panose="020B0503030403020204" pitchFamily="34" charset="0"/>
                <a:sym typeface="Helvetica"/>
              </a:rPr>
              <a:t>LEADERSHIP ACCESS</a:t>
            </a:r>
          </a:p>
        </p:txBody>
      </p:sp>
      <p:sp>
        <p:nvSpPr>
          <p:cNvPr id="68" name="TextBox 67">
            <a:extLst>
              <a:ext uri="{FF2B5EF4-FFF2-40B4-BE49-F238E27FC236}">
                <a16:creationId xmlns:a16="http://schemas.microsoft.com/office/drawing/2014/main" id="{19BBE7C9-BA89-554A-86F8-A92171006E4C}"/>
              </a:ext>
            </a:extLst>
          </p:cNvPr>
          <p:cNvSpPr txBox="1"/>
          <p:nvPr/>
        </p:nvSpPr>
        <p:spPr>
          <a:xfrm>
            <a:off x="6408015" y="3328753"/>
            <a:ext cx="2505975"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200" dirty="0">
                <a:solidFill>
                  <a:schemeClr val="bg1"/>
                </a:solidFill>
                <a:latin typeface="Source Sans Pro Light" panose="020B0403030403020204" pitchFamily="34" charset="0"/>
                <a:ea typeface="Source Sans Pro ExtraLight" panose="020B0303030403020204" pitchFamily="34" charset="0"/>
              </a:rPr>
              <a:t>Additional leadership content</a:t>
            </a:r>
          </a:p>
          <a:p>
            <a:endParaRPr lang="en-US" sz="1200" dirty="0">
              <a:solidFill>
                <a:schemeClr val="bg1"/>
              </a:solidFill>
              <a:latin typeface="Source Sans Pro Light" panose="020B0403030403020204" pitchFamily="34" charset="0"/>
              <a:ea typeface="Source Sans Pro ExtraLight" panose="020B0303030403020204" pitchFamily="34" charset="0"/>
            </a:endParaRPr>
          </a:p>
          <a:p>
            <a:r>
              <a:rPr lang="en-US" sz="1200" dirty="0">
                <a:solidFill>
                  <a:schemeClr val="bg1"/>
                </a:solidFill>
                <a:latin typeface="Source Sans Pro Light" panose="020B0403030403020204" pitchFamily="34" charset="0"/>
                <a:ea typeface="Source Sans Pro ExtraLight" panose="020B0303030403020204" pitchFamily="34" charset="0"/>
              </a:rPr>
              <a:t>Run team reports</a:t>
            </a:r>
          </a:p>
        </p:txBody>
      </p:sp>
      <p:grpSp>
        <p:nvGrpSpPr>
          <p:cNvPr id="2" name="Group 1">
            <a:extLst>
              <a:ext uri="{FF2B5EF4-FFF2-40B4-BE49-F238E27FC236}">
                <a16:creationId xmlns:a16="http://schemas.microsoft.com/office/drawing/2014/main" id="{45A4527C-01D2-698C-5D2D-5CA314571526}"/>
              </a:ext>
            </a:extLst>
          </p:cNvPr>
          <p:cNvGrpSpPr/>
          <p:nvPr/>
        </p:nvGrpSpPr>
        <p:grpSpPr>
          <a:xfrm>
            <a:off x="9267881" y="1389625"/>
            <a:ext cx="2900664" cy="3332652"/>
            <a:chOff x="6124177" y="1389625"/>
            <a:chExt cx="2900664" cy="3332652"/>
          </a:xfrm>
        </p:grpSpPr>
        <p:sp>
          <p:nvSpPr>
            <p:cNvPr id="45" name="TextBox 44">
              <a:extLst>
                <a:ext uri="{FF2B5EF4-FFF2-40B4-BE49-F238E27FC236}">
                  <a16:creationId xmlns:a16="http://schemas.microsoft.com/office/drawing/2014/main" id="{CCD3743E-AD95-984C-92A8-502509BA5913}"/>
                </a:ext>
              </a:extLst>
            </p:cNvPr>
            <p:cNvSpPr txBox="1"/>
            <p:nvPr/>
          </p:nvSpPr>
          <p:spPr>
            <a:xfrm>
              <a:off x="6124177" y="2483750"/>
              <a:ext cx="2900664" cy="400105"/>
            </a:xfrm>
            <a:prstGeom prst="rect">
              <a:avLst/>
            </a:prstGeom>
            <a:noFill/>
            <a:ln w="12700" cap="flat">
              <a:noFill/>
              <a:miter lim="400000"/>
            </a:ln>
            <a:effectLst>
              <a:outerShdw blurRad="25400" dist="127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b="1" spc="-100" dirty="0">
                  <a:solidFill>
                    <a:schemeClr val="bg1"/>
                  </a:solidFill>
                  <a:latin typeface="Source Sans Pro Black" panose="020B0503030403020204" pitchFamily="34" charset="0"/>
                </a:rPr>
                <a:t>SERVICES</a:t>
              </a:r>
              <a:endParaRPr kumimoji="0" lang="en-US" sz="2000" b="1" u="none" strike="noStrike" cap="none" spc="-100" normalizeH="0" dirty="0">
                <a:ln>
                  <a:noFill/>
                </a:ln>
                <a:solidFill>
                  <a:schemeClr val="bg1"/>
                </a:solidFill>
                <a:effectLst/>
                <a:uFillTx/>
                <a:latin typeface="Source Sans Pro Black" panose="020B0503030403020204" pitchFamily="34" charset="0"/>
                <a:sym typeface="Helvetica"/>
              </a:endParaRPr>
            </a:p>
          </p:txBody>
        </p:sp>
        <p:sp>
          <p:nvSpPr>
            <p:cNvPr id="46" name="TextBox 45">
              <a:extLst>
                <a:ext uri="{FF2B5EF4-FFF2-40B4-BE49-F238E27FC236}">
                  <a16:creationId xmlns:a16="http://schemas.microsoft.com/office/drawing/2014/main" id="{79CF9ECC-DFC9-E24F-AA0E-219E4E6EE571}"/>
                </a:ext>
              </a:extLst>
            </p:cNvPr>
            <p:cNvSpPr txBox="1"/>
            <p:nvPr/>
          </p:nvSpPr>
          <p:spPr>
            <a:xfrm>
              <a:off x="6392964" y="3337287"/>
              <a:ext cx="2446066" cy="1384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200" dirty="0">
                  <a:solidFill>
                    <a:schemeClr val="bg1"/>
                  </a:solidFill>
                  <a:latin typeface="Source Sans Pro" panose="020B0503030403020204" pitchFamily="34" charset="0"/>
                  <a:ea typeface="Source Sans Pro" panose="020B0503030403020204" pitchFamily="34" charset="0"/>
                </a:rPr>
                <a:t>Assessment based:</a:t>
              </a:r>
            </a:p>
            <a:p>
              <a:endParaRPr lang="en-US" sz="1200" dirty="0">
                <a:solidFill>
                  <a:schemeClr val="bg1"/>
                </a:solidFill>
                <a:latin typeface="Source Sans Pro" panose="020B0503030403020204" pitchFamily="34" charset="0"/>
                <a:ea typeface="Source Sans Pro" panose="020B0503030403020204" pitchFamily="34" charset="0"/>
              </a:endParaRPr>
            </a:p>
            <a:p>
              <a:r>
                <a:rPr lang="en-US" sz="1200" dirty="0">
                  <a:solidFill>
                    <a:schemeClr val="bg1"/>
                  </a:solidFill>
                  <a:latin typeface="Source Sans Pro" panose="020B0503030403020204" pitchFamily="34" charset="0"/>
                  <a:ea typeface="Source Sans Pro" panose="020B0503030403020204" pitchFamily="34" charset="0"/>
                </a:rPr>
                <a:t>Training</a:t>
              </a:r>
            </a:p>
            <a:p>
              <a:endParaRPr lang="en-US" sz="1200" dirty="0">
                <a:solidFill>
                  <a:schemeClr val="bg1"/>
                </a:solidFill>
                <a:latin typeface="Source Sans Pro" panose="020B0503030403020204" pitchFamily="34" charset="0"/>
                <a:ea typeface="Source Sans Pro" panose="020B0503030403020204" pitchFamily="34" charset="0"/>
              </a:endParaRPr>
            </a:p>
            <a:p>
              <a:r>
                <a:rPr lang="en-US" sz="1200" dirty="0">
                  <a:solidFill>
                    <a:schemeClr val="bg1"/>
                  </a:solidFill>
                  <a:latin typeface="Source Sans Pro" panose="020B0503030403020204" pitchFamily="34" charset="0"/>
                  <a:ea typeface="Source Sans Pro" panose="020B0503030403020204" pitchFamily="34" charset="0"/>
                </a:rPr>
                <a:t>Coaching</a:t>
              </a:r>
            </a:p>
            <a:p>
              <a:endParaRPr lang="en-US" sz="1200" dirty="0">
                <a:solidFill>
                  <a:schemeClr val="bg1"/>
                </a:solidFill>
                <a:latin typeface="Source Sans Pro" panose="020B0503030403020204" pitchFamily="34" charset="0"/>
                <a:ea typeface="Source Sans Pro" panose="020B0503030403020204" pitchFamily="34" charset="0"/>
              </a:endParaRPr>
            </a:p>
            <a:p>
              <a:r>
                <a:rPr lang="en-US" sz="1200" dirty="0">
                  <a:solidFill>
                    <a:schemeClr val="bg1"/>
                  </a:solidFill>
                  <a:latin typeface="Source Sans Pro" panose="020B0503030403020204" pitchFamily="34" charset="0"/>
                  <a:ea typeface="Source Sans Pro" panose="020B0503030403020204" pitchFamily="34" charset="0"/>
                </a:rPr>
                <a:t>Consulting</a:t>
              </a:r>
            </a:p>
          </p:txBody>
        </p:sp>
        <p:sp>
          <p:nvSpPr>
            <p:cNvPr id="80" name="TextBox 79">
              <a:extLst>
                <a:ext uri="{FF2B5EF4-FFF2-40B4-BE49-F238E27FC236}">
                  <a16:creationId xmlns:a16="http://schemas.microsoft.com/office/drawing/2014/main" id="{D5FAA018-8668-7240-9AEA-00964C30B99E}"/>
                </a:ext>
              </a:extLst>
            </p:cNvPr>
            <p:cNvSpPr txBox="1"/>
            <p:nvPr/>
          </p:nvSpPr>
          <p:spPr>
            <a:xfrm>
              <a:off x="6928632" y="1389625"/>
              <a:ext cx="1374730"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600" u="none" strike="noStrike" cap="none" normalizeH="0" dirty="0">
                  <a:ln>
                    <a:noFill/>
                  </a:ln>
                  <a:solidFill>
                    <a:schemeClr val="bg1"/>
                  </a:solidFill>
                  <a:effectLst/>
                  <a:uFillTx/>
                  <a:latin typeface="Source Sans Pro Light" panose="020B0403030403020204" pitchFamily="34" charset="0"/>
                  <a:sym typeface="Helvetica"/>
                </a:rPr>
                <a:t>$5,000 / 4-Hour Engagement</a:t>
              </a:r>
            </a:p>
          </p:txBody>
        </p:sp>
      </p:grpSp>
      <p:sp>
        <p:nvSpPr>
          <p:cNvPr id="3" name="TextBox 2">
            <a:extLst>
              <a:ext uri="{FF2B5EF4-FFF2-40B4-BE49-F238E27FC236}">
                <a16:creationId xmlns:a16="http://schemas.microsoft.com/office/drawing/2014/main" id="{0B5D73B2-85E0-2216-C534-77F02B08C356}"/>
              </a:ext>
            </a:extLst>
          </p:cNvPr>
          <p:cNvSpPr txBox="1"/>
          <p:nvPr/>
        </p:nvSpPr>
        <p:spPr>
          <a:xfrm>
            <a:off x="2126564" y="1243866"/>
            <a:ext cx="1631507"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600" u="none" strike="noStrike" cap="none" spc="-100" normalizeH="0" dirty="0">
                <a:ln>
                  <a:noFill/>
                </a:ln>
                <a:solidFill>
                  <a:srgbClr val="000000"/>
                </a:solidFill>
                <a:effectLst/>
                <a:uFillTx/>
                <a:latin typeface="Source Sans Pro" panose="020B0503030403020204" pitchFamily="34" charset="0"/>
                <a:sym typeface="Helvetica"/>
              </a:rPr>
              <a:t>FOR EMPLOYEES</a:t>
            </a:r>
          </a:p>
        </p:txBody>
      </p:sp>
      <p:sp>
        <p:nvSpPr>
          <p:cNvPr id="4" name="TextBox 3">
            <a:extLst>
              <a:ext uri="{FF2B5EF4-FFF2-40B4-BE49-F238E27FC236}">
                <a16:creationId xmlns:a16="http://schemas.microsoft.com/office/drawing/2014/main" id="{8D48B676-02FE-C584-B067-2259CFE6EB89}"/>
              </a:ext>
            </a:extLst>
          </p:cNvPr>
          <p:cNvSpPr txBox="1"/>
          <p:nvPr/>
        </p:nvSpPr>
        <p:spPr>
          <a:xfrm>
            <a:off x="6836292" y="1448610"/>
            <a:ext cx="1722583"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500" b="1" spc="-150" dirty="0">
                <a:solidFill>
                  <a:schemeClr val="tx1"/>
                </a:solidFill>
                <a:latin typeface="Source Sans Pro Black" panose="020B0503030403020204" pitchFamily="34" charset="0"/>
                <a:ea typeface="Arial" charset="0"/>
                <a:cs typeface="Arial Black" panose="020B0604020202020204" pitchFamily="34" charset="0"/>
              </a:rPr>
              <a:t>$24.99 PLPM</a:t>
            </a:r>
          </a:p>
        </p:txBody>
      </p:sp>
      <p:sp>
        <p:nvSpPr>
          <p:cNvPr id="5" name="TextBox 4">
            <a:extLst>
              <a:ext uri="{FF2B5EF4-FFF2-40B4-BE49-F238E27FC236}">
                <a16:creationId xmlns:a16="http://schemas.microsoft.com/office/drawing/2014/main" id="{CC284FE3-0CE7-D166-0FDE-3B9634CE2117}"/>
              </a:ext>
            </a:extLst>
          </p:cNvPr>
          <p:cNvSpPr txBox="1"/>
          <p:nvPr/>
        </p:nvSpPr>
        <p:spPr>
          <a:xfrm>
            <a:off x="1970351" y="1848084"/>
            <a:ext cx="1873979"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dirty="0">
                <a:latin typeface="Source Sans Pro Light" panose="020B0403030403020204" pitchFamily="34" charset="0"/>
              </a:rPr>
              <a:t>Per employee per month</a:t>
            </a:r>
            <a:endParaRPr kumimoji="0" lang="en-US" sz="1200" u="none" strike="noStrike" cap="none" spc="0" normalizeH="0" baseline="0" dirty="0">
              <a:ln>
                <a:noFill/>
              </a:ln>
              <a:solidFill>
                <a:srgbClr val="000000"/>
              </a:solidFill>
              <a:effectLst/>
              <a:uFillTx/>
              <a:latin typeface="Source Sans Pro Light" panose="020B0403030403020204" pitchFamily="34" charset="0"/>
              <a:sym typeface="Helvetica"/>
            </a:endParaRPr>
          </a:p>
        </p:txBody>
      </p:sp>
      <p:sp>
        <p:nvSpPr>
          <p:cNvPr id="6" name="TextBox 5">
            <a:extLst>
              <a:ext uri="{FF2B5EF4-FFF2-40B4-BE49-F238E27FC236}">
                <a16:creationId xmlns:a16="http://schemas.microsoft.com/office/drawing/2014/main" id="{37D26BC4-99C2-A05C-B409-7A045682E051}"/>
              </a:ext>
            </a:extLst>
          </p:cNvPr>
          <p:cNvSpPr txBox="1"/>
          <p:nvPr/>
        </p:nvSpPr>
        <p:spPr>
          <a:xfrm>
            <a:off x="6865328" y="1854784"/>
            <a:ext cx="1596337"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dirty="0">
                <a:latin typeface="Source Sans Pro Light" panose="020B0403030403020204" pitchFamily="34" charset="0"/>
              </a:rPr>
              <a:t>per leader per month</a:t>
            </a:r>
            <a:endParaRPr kumimoji="0" lang="en-US" sz="1200" u="none" strike="noStrike" cap="none" spc="0" normalizeH="0" baseline="0" dirty="0">
              <a:ln>
                <a:noFill/>
              </a:ln>
              <a:solidFill>
                <a:srgbClr val="000000"/>
              </a:solidFill>
              <a:effectLst/>
              <a:uFillTx/>
              <a:latin typeface="Source Sans Pro Light" panose="020B0403030403020204" pitchFamily="34" charset="0"/>
              <a:sym typeface="Helvetica"/>
            </a:endParaRPr>
          </a:p>
        </p:txBody>
      </p:sp>
      <p:sp>
        <p:nvSpPr>
          <p:cNvPr id="9" name="TextBox 8">
            <a:extLst>
              <a:ext uri="{FF2B5EF4-FFF2-40B4-BE49-F238E27FC236}">
                <a16:creationId xmlns:a16="http://schemas.microsoft.com/office/drawing/2014/main" id="{501A4BE4-E20B-1CBF-FE23-EB86A8B7397D}"/>
              </a:ext>
            </a:extLst>
          </p:cNvPr>
          <p:cNvSpPr txBox="1"/>
          <p:nvPr/>
        </p:nvSpPr>
        <p:spPr>
          <a:xfrm>
            <a:off x="6965474" y="1247381"/>
            <a:ext cx="1379753"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600" u="none" strike="noStrike" cap="none" spc="-100" normalizeH="0" dirty="0">
                <a:ln>
                  <a:noFill/>
                </a:ln>
                <a:solidFill>
                  <a:srgbClr val="000000"/>
                </a:solidFill>
                <a:effectLst/>
                <a:uFillTx/>
                <a:latin typeface="Source Sans Pro" panose="020B0503030403020204" pitchFamily="34" charset="0"/>
                <a:sym typeface="Helvetica"/>
              </a:rPr>
              <a:t>FOR </a:t>
            </a:r>
            <a:r>
              <a:rPr lang="en-US" sz="1600" spc="-100" dirty="0">
                <a:latin typeface="Source Sans Pro" panose="020B0503030403020204" pitchFamily="34" charset="0"/>
              </a:rPr>
              <a:t>LEADERS</a:t>
            </a:r>
            <a:endParaRPr kumimoji="0" lang="en-US" sz="1600" u="none" strike="noStrike" cap="none" spc="-100" normalizeH="0" dirty="0">
              <a:ln>
                <a:noFill/>
              </a:ln>
              <a:solidFill>
                <a:srgbClr val="000000"/>
              </a:solidFill>
              <a:effectLst/>
              <a:uFillTx/>
              <a:latin typeface="Source Sans Pro" panose="020B0503030403020204" pitchFamily="34" charset="0"/>
              <a:sym typeface="Helvetica"/>
            </a:endParaRPr>
          </a:p>
        </p:txBody>
      </p:sp>
      <p:cxnSp>
        <p:nvCxnSpPr>
          <p:cNvPr id="10" name="Straight Connector 9">
            <a:extLst>
              <a:ext uri="{FF2B5EF4-FFF2-40B4-BE49-F238E27FC236}">
                <a16:creationId xmlns:a16="http://schemas.microsoft.com/office/drawing/2014/main" id="{427B9930-8CE1-05D7-7119-E76BEBFAD774}"/>
              </a:ext>
            </a:extLst>
          </p:cNvPr>
          <p:cNvCxnSpPr>
            <a:cxnSpLocks/>
          </p:cNvCxnSpPr>
          <p:nvPr/>
        </p:nvCxnSpPr>
        <p:spPr>
          <a:xfrm>
            <a:off x="6087056" y="1173707"/>
            <a:ext cx="0" cy="974217"/>
          </a:xfrm>
          <a:prstGeom prst="line">
            <a:avLst/>
          </a:prstGeom>
          <a:noFill/>
          <a:ln w="6350" cap="flat">
            <a:solidFill>
              <a:srgbClr val="202E3F"/>
            </a:solidFill>
            <a:prstDash val="sysDot"/>
            <a:round/>
          </a:ln>
          <a:effectLst/>
          <a:sp3d/>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id="{B01812E6-7C34-C240-5071-BE083ED3B9FF}"/>
              </a:ext>
            </a:extLst>
          </p:cNvPr>
          <p:cNvSpPr txBox="1"/>
          <p:nvPr/>
        </p:nvSpPr>
        <p:spPr>
          <a:xfrm>
            <a:off x="8116" y="-304330"/>
            <a:ext cx="6990051"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9600" b="1" spc="-600" dirty="0">
                <a:solidFill>
                  <a:schemeClr val="bg1">
                    <a:alpha val="5000"/>
                  </a:schemeClr>
                </a:solidFill>
                <a:latin typeface="Source Sans Pro Black" panose="020B0503030403020204" pitchFamily="34" charset="0"/>
                <a:ea typeface="Arial" charset="0"/>
                <a:cs typeface="Arial Black" panose="020B0604020202020204" pitchFamily="34" charset="0"/>
              </a:rPr>
              <a:t>ENGAGEMENT</a:t>
            </a:r>
          </a:p>
        </p:txBody>
      </p:sp>
      <p:sp>
        <p:nvSpPr>
          <p:cNvPr id="11" name="TextBox 10">
            <a:extLst>
              <a:ext uri="{FF2B5EF4-FFF2-40B4-BE49-F238E27FC236}">
                <a16:creationId xmlns:a16="http://schemas.microsoft.com/office/drawing/2014/main" id="{A404DAEF-96B2-4ECD-C548-3CB5CD2CD477}"/>
              </a:ext>
            </a:extLst>
          </p:cNvPr>
          <p:cNvSpPr txBox="1"/>
          <p:nvPr/>
        </p:nvSpPr>
        <p:spPr>
          <a:xfrm>
            <a:off x="342729" y="224426"/>
            <a:ext cx="1365113"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3000" b="1" spc="-200" dirty="0">
                <a:solidFill>
                  <a:schemeClr val="bg1"/>
                </a:solidFill>
                <a:latin typeface="Source Sans Pro Black" panose="020B0503030403020204" pitchFamily="34" charset="0"/>
                <a:ea typeface="Arial" charset="0"/>
                <a:cs typeface="Arial Black" panose="020B0604020202020204" pitchFamily="34" charset="0"/>
              </a:rPr>
              <a:t>PRICING</a:t>
            </a:r>
          </a:p>
        </p:txBody>
      </p:sp>
      <p:sp>
        <p:nvSpPr>
          <p:cNvPr id="15" name="Rectangle 14">
            <a:extLst>
              <a:ext uri="{FF2B5EF4-FFF2-40B4-BE49-F238E27FC236}">
                <a16:creationId xmlns:a16="http://schemas.microsoft.com/office/drawing/2014/main" id="{818D0E94-719A-6499-9C05-9BE5894C6275}"/>
              </a:ext>
            </a:extLst>
          </p:cNvPr>
          <p:cNvSpPr/>
          <p:nvPr/>
        </p:nvSpPr>
        <p:spPr>
          <a:xfrm flipV="1">
            <a:off x="9663" y="6106863"/>
            <a:ext cx="12188952" cy="9144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28044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3E4E4D03-28BE-252F-E21B-989E301E17F0}"/>
              </a:ext>
            </a:extLst>
          </p:cNvPr>
          <p:cNvSpPr/>
          <p:nvPr/>
        </p:nvSpPr>
        <p:spPr>
          <a:xfrm>
            <a:off x="9142699" y="1066493"/>
            <a:ext cx="3041185" cy="5791507"/>
          </a:xfrm>
          <a:prstGeom prst="rect">
            <a:avLst/>
          </a:prstGeom>
          <a:solidFill>
            <a:srgbClr val="4A8BB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69" name="Rectangle 68">
            <a:extLst>
              <a:ext uri="{FF2B5EF4-FFF2-40B4-BE49-F238E27FC236}">
                <a16:creationId xmlns:a16="http://schemas.microsoft.com/office/drawing/2014/main" id="{DA67273A-B821-CC20-8CBC-9852D7738B89}"/>
              </a:ext>
            </a:extLst>
          </p:cNvPr>
          <p:cNvSpPr/>
          <p:nvPr/>
        </p:nvSpPr>
        <p:spPr>
          <a:xfrm>
            <a:off x="6096140" y="1066493"/>
            <a:ext cx="3041185" cy="5791507"/>
          </a:xfrm>
          <a:prstGeom prst="rect">
            <a:avLst/>
          </a:prstGeom>
          <a:solidFill>
            <a:srgbClr val="064D74">
              <a:alpha val="44536"/>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58" name="Rectangle 57">
            <a:extLst>
              <a:ext uri="{FF2B5EF4-FFF2-40B4-BE49-F238E27FC236}">
                <a16:creationId xmlns:a16="http://schemas.microsoft.com/office/drawing/2014/main" id="{7F74709F-2899-3E4B-9B74-69A4AC6D8A90}"/>
              </a:ext>
            </a:extLst>
          </p:cNvPr>
          <p:cNvSpPr/>
          <p:nvPr/>
        </p:nvSpPr>
        <p:spPr>
          <a:xfrm flipV="1">
            <a:off x="3021" y="975053"/>
            <a:ext cx="12188952" cy="9144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grpSp>
        <p:nvGrpSpPr>
          <p:cNvPr id="17" name="Group 16">
            <a:extLst>
              <a:ext uri="{FF2B5EF4-FFF2-40B4-BE49-F238E27FC236}">
                <a16:creationId xmlns:a16="http://schemas.microsoft.com/office/drawing/2014/main" id="{BADA11CD-B0B1-FF4A-8861-55D7EA2E1781}"/>
              </a:ext>
            </a:extLst>
          </p:cNvPr>
          <p:cNvGrpSpPr/>
          <p:nvPr/>
        </p:nvGrpSpPr>
        <p:grpSpPr>
          <a:xfrm>
            <a:off x="10554146" y="277817"/>
            <a:ext cx="1266225" cy="412009"/>
            <a:chOff x="5753481" y="6085577"/>
            <a:chExt cx="1465054" cy="476705"/>
          </a:xfrm>
        </p:grpSpPr>
        <p:pic>
          <p:nvPicPr>
            <p:cNvPr id="18" name="Picture 17">
              <a:extLst>
                <a:ext uri="{FF2B5EF4-FFF2-40B4-BE49-F238E27FC236}">
                  <a16:creationId xmlns:a16="http://schemas.microsoft.com/office/drawing/2014/main" id="{984C8672-F8F5-C442-9D25-B2196DC6E7C3}"/>
                </a:ext>
              </a:extLst>
            </p:cNvPr>
            <p:cNvPicPr>
              <a:picLocks noChangeAspect="1"/>
            </p:cNvPicPr>
            <p:nvPr/>
          </p:nvPicPr>
          <p:blipFill rotWithShape="1">
            <a:blip r:embed="rId3"/>
            <a:srcRect b="14445"/>
            <a:stretch/>
          </p:blipFill>
          <p:spPr>
            <a:xfrm>
              <a:off x="6221513" y="6085577"/>
              <a:ext cx="528989" cy="311971"/>
            </a:xfrm>
            <a:prstGeom prst="rect">
              <a:avLst/>
            </a:prstGeom>
          </p:spPr>
        </p:pic>
        <p:pic>
          <p:nvPicPr>
            <p:cNvPr id="19" name="Picture 18">
              <a:extLst>
                <a:ext uri="{FF2B5EF4-FFF2-40B4-BE49-F238E27FC236}">
                  <a16:creationId xmlns:a16="http://schemas.microsoft.com/office/drawing/2014/main" id="{58C0E590-17BC-4142-931D-65AD06882660}"/>
                </a:ext>
              </a:extLst>
            </p:cNvPr>
            <p:cNvPicPr>
              <a:picLocks noChangeAspect="1"/>
            </p:cNvPicPr>
            <p:nvPr/>
          </p:nvPicPr>
          <p:blipFill rotWithShape="1">
            <a:blip r:embed="rId3"/>
            <a:srcRect t="85555"/>
            <a:stretch/>
          </p:blipFill>
          <p:spPr>
            <a:xfrm>
              <a:off x="5753481" y="6397548"/>
              <a:ext cx="1465054" cy="164734"/>
            </a:xfrm>
            <a:prstGeom prst="rect">
              <a:avLst/>
            </a:prstGeom>
          </p:spPr>
        </p:pic>
      </p:grpSp>
      <p:sp>
        <p:nvSpPr>
          <p:cNvPr id="20" name="TextBox 19">
            <a:extLst>
              <a:ext uri="{FF2B5EF4-FFF2-40B4-BE49-F238E27FC236}">
                <a16:creationId xmlns:a16="http://schemas.microsoft.com/office/drawing/2014/main" id="{A743B3D6-A30F-17FE-955C-570759A5512B}"/>
              </a:ext>
            </a:extLst>
          </p:cNvPr>
          <p:cNvSpPr txBox="1"/>
          <p:nvPr/>
        </p:nvSpPr>
        <p:spPr>
          <a:xfrm>
            <a:off x="750917" y="1648063"/>
            <a:ext cx="151739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u="none" strike="noStrike" cap="none" spc="-100" normalizeH="0" dirty="0">
                <a:ln>
                  <a:noFill/>
                </a:ln>
                <a:solidFill>
                  <a:schemeClr val="bg1"/>
                </a:solidFill>
                <a:effectLst/>
                <a:uFillTx/>
                <a:latin typeface="Source Sans Pro Light" panose="020B0403030403020204" pitchFamily="34" charset="0"/>
                <a:ea typeface="Source Sans Pro Light" panose="020B0403030403020204" pitchFamily="34" charset="0"/>
                <a:sym typeface="Helvetica"/>
              </a:rPr>
              <a:t>AVERAGE SALARY</a:t>
            </a:r>
          </a:p>
        </p:txBody>
      </p:sp>
      <p:sp>
        <p:nvSpPr>
          <p:cNvPr id="21" name="TextBox 20">
            <a:extLst>
              <a:ext uri="{FF2B5EF4-FFF2-40B4-BE49-F238E27FC236}">
                <a16:creationId xmlns:a16="http://schemas.microsoft.com/office/drawing/2014/main" id="{C9C1C081-42ED-9A1C-6A2F-12F8D7861BA0}"/>
              </a:ext>
            </a:extLst>
          </p:cNvPr>
          <p:cNvSpPr txBox="1"/>
          <p:nvPr/>
        </p:nvSpPr>
        <p:spPr>
          <a:xfrm>
            <a:off x="528391" y="2347863"/>
            <a:ext cx="1937386"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500" b="1" spc="-100" dirty="0">
                <a:solidFill>
                  <a:schemeClr val="bg1"/>
                </a:solidFill>
                <a:latin typeface="Source Sans Pro Black" panose="020B0503030403020204" pitchFamily="34" charset="0"/>
                <a:ea typeface="Arial" charset="0"/>
                <a:cs typeface="Arial Black" panose="020B0604020202020204" pitchFamily="34" charset="0"/>
              </a:rPr>
              <a:t>$70,000 / year</a:t>
            </a:r>
          </a:p>
        </p:txBody>
      </p:sp>
      <p:sp>
        <p:nvSpPr>
          <p:cNvPr id="23" name="TextBox 22">
            <a:extLst>
              <a:ext uri="{FF2B5EF4-FFF2-40B4-BE49-F238E27FC236}">
                <a16:creationId xmlns:a16="http://schemas.microsoft.com/office/drawing/2014/main" id="{C4955B3C-D48F-279C-BB71-82A1547A8EEF}"/>
              </a:ext>
            </a:extLst>
          </p:cNvPr>
          <p:cNvSpPr txBox="1"/>
          <p:nvPr/>
        </p:nvSpPr>
        <p:spPr>
          <a:xfrm>
            <a:off x="693357" y="3761020"/>
            <a:ext cx="1583122"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500" b="1" spc="-100" dirty="0">
                <a:solidFill>
                  <a:schemeClr val="bg1"/>
                </a:solidFill>
                <a:latin typeface="Source Sans Pro Black" panose="020B0503030403020204" pitchFamily="34" charset="0"/>
                <a:ea typeface="Arial" charset="0"/>
                <a:cs typeface="Arial Black" panose="020B0604020202020204" pitchFamily="34" charset="0"/>
              </a:rPr>
              <a:t>$5,800 / Mo</a:t>
            </a:r>
          </a:p>
        </p:txBody>
      </p:sp>
      <p:sp>
        <p:nvSpPr>
          <p:cNvPr id="30" name="TextBox 29">
            <a:extLst>
              <a:ext uri="{FF2B5EF4-FFF2-40B4-BE49-F238E27FC236}">
                <a16:creationId xmlns:a16="http://schemas.microsoft.com/office/drawing/2014/main" id="{E27D0958-53BC-A34A-5C24-BACF7816DCF1}"/>
              </a:ext>
            </a:extLst>
          </p:cNvPr>
          <p:cNvSpPr txBox="1"/>
          <p:nvPr/>
        </p:nvSpPr>
        <p:spPr>
          <a:xfrm>
            <a:off x="3157226" y="1928305"/>
            <a:ext cx="2724461"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u="none" strike="noStrike" cap="none" spc="-50" normalizeH="0" dirty="0">
                <a:ln>
                  <a:noFill/>
                </a:ln>
                <a:solidFill>
                  <a:schemeClr val="bg1">
                    <a:alpha val="50189"/>
                  </a:schemeClr>
                </a:solidFill>
                <a:effectLst/>
                <a:uFillTx/>
                <a:latin typeface="Source Sans Pro Light" panose="020B0403030403020204" pitchFamily="34" charset="0"/>
                <a:ea typeface="Source Sans Pro Light" panose="020B0403030403020204" pitchFamily="34" charset="0"/>
                <a:sym typeface="Helvetica"/>
              </a:rPr>
              <a:t>costs 34% of their annual salary (Gallup)</a:t>
            </a:r>
          </a:p>
        </p:txBody>
      </p:sp>
      <p:cxnSp>
        <p:nvCxnSpPr>
          <p:cNvPr id="31" name="Straight Connector 30">
            <a:extLst>
              <a:ext uri="{FF2B5EF4-FFF2-40B4-BE49-F238E27FC236}">
                <a16:creationId xmlns:a16="http://schemas.microsoft.com/office/drawing/2014/main" id="{E55EC051-711A-6566-3E5B-2692B4F39DFB}"/>
              </a:ext>
            </a:extLst>
          </p:cNvPr>
          <p:cNvCxnSpPr>
            <a:cxnSpLocks/>
          </p:cNvCxnSpPr>
          <p:nvPr/>
        </p:nvCxnSpPr>
        <p:spPr>
          <a:xfrm>
            <a:off x="3037532" y="1648063"/>
            <a:ext cx="0" cy="3030728"/>
          </a:xfrm>
          <a:prstGeom prst="line">
            <a:avLst/>
          </a:prstGeom>
          <a:noFill/>
          <a:ln w="6350" cap="flat">
            <a:solidFill>
              <a:schemeClr val="bg1"/>
            </a:solidFill>
            <a:prstDash val="sysDot"/>
            <a:round/>
          </a:ln>
          <a:effectLst/>
          <a:sp3d/>
        </p:spPr>
        <p:style>
          <a:lnRef idx="0">
            <a:scrgbClr r="0" g="0" b="0"/>
          </a:lnRef>
          <a:fillRef idx="0">
            <a:scrgbClr r="0" g="0" b="0"/>
          </a:fillRef>
          <a:effectRef idx="0">
            <a:scrgbClr r="0" g="0" b="0"/>
          </a:effectRef>
          <a:fontRef idx="none"/>
        </p:style>
      </p:cxnSp>
      <p:sp>
        <p:nvSpPr>
          <p:cNvPr id="48" name="TextBox 47">
            <a:extLst>
              <a:ext uri="{FF2B5EF4-FFF2-40B4-BE49-F238E27FC236}">
                <a16:creationId xmlns:a16="http://schemas.microsoft.com/office/drawing/2014/main" id="{3D865072-114A-1133-FF52-9378DF55E20A}"/>
              </a:ext>
            </a:extLst>
          </p:cNvPr>
          <p:cNvSpPr txBox="1"/>
          <p:nvPr/>
        </p:nvSpPr>
        <p:spPr>
          <a:xfrm>
            <a:off x="9587944" y="4912515"/>
            <a:ext cx="2221912" cy="11695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spc="-50" dirty="0">
                <a:solidFill>
                  <a:schemeClr val="bg1"/>
                </a:solidFill>
                <a:latin typeface="Source Sans Pro Light" panose="020B0403030403020204" pitchFamily="34" charset="0"/>
                <a:ea typeface="Source Sans Pro Light" panose="020B0403030403020204" pitchFamily="34" charset="0"/>
              </a:rPr>
              <a:t>Not including what you’d make</a:t>
            </a:r>
          </a:p>
          <a:p>
            <a:pPr marL="0" marR="0" indent="0" algn="l" defTabSz="914400" rtl="0" fontAlgn="auto" latinLnBrk="0" hangingPunct="0">
              <a:lnSpc>
                <a:spcPct val="100000"/>
              </a:lnSpc>
              <a:spcBef>
                <a:spcPts val="0"/>
              </a:spcBef>
              <a:spcAft>
                <a:spcPts val="0"/>
              </a:spcAft>
              <a:buClrTx/>
              <a:buSzTx/>
              <a:buFontTx/>
              <a:buNone/>
              <a:tabLst/>
            </a:pPr>
            <a:r>
              <a:rPr lang="en-US" sz="1400" spc="-50" dirty="0">
                <a:solidFill>
                  <a:schemeClr val="bg1"/>
                </a:solidFill>
                <a:latin typeface="Source Sans Pro Light" panose="020B0403030403020204" pitchFamily="34" charset="0"/>
                <a:ea typeface="Source Sans Pro Light" panose="020B0403030403020204" pitchFamily="34" charset="0"/>
              </a:rPr>
              <a:t>by improving performance.</a:t>
            </a:r>
          </a:p>
          <a:p>
            <a:pPr marL="0" marR="0" indent="0" algn="l" defTabSz="914400" rtl="0" fontAlgn="auto" latinLnBrk="0" hangingPunct="0">
              <a:lnSpc>
                <a:spcPct val="100000"/>
              </a:lnSpc>
              <a:spcBef>
                <a:spcPts val="0"/>
              </a:spcBef>
              <a:spcAft>
                <a:spcPts val="0"/>
              </a:spcAft>
              <a:buClrTx/>
              <a:buSzTx/>
              <a:buFontTx/>
              <a:buNone/>
              <a:tabLst/>
            </a:pPr>
            <a:endParaRPr kumimoji="0" lang="en-US" sz="1400" u="none" strike="noStrike" cap="none" spc="-50" normalizeH="0" dirty="0">
              <a:ln>
                <a:noFill/>
              </a:ln>
              <a:solidFill>
                <a:schemeClr val="bg1"/>
              </a:solidFill>
              <a:effectLst/>
              <a:uFillTx/>
              <a:latin typeface="Source Sans Pro Light" panose="020B0403030403020204" pitchFamily="34" charset="0"/>
              <a:ea typeface="Source Sans Pro Light" panose="020B0403030403020204" pitchFamily="34" charset="0"/>
              <a:sym typeface="Helvetica"/>
            </a:endParaRPr>
          </a:p>
          <a:p>
            <a:pPr marL="0" marR="0" indent="0" algn="l" defTabSz="914400" rtl="0" fontAlgn="auto" latinLnBrk="0" hangingPunct="0">
              <a:lnSpc>
                <a:spcPct val="100000"/>
              </a:lnSpc>
              <a:spcBef>
                <a:spcPts val="0"/>
              </a:spcBef>
              <a:spcAft>
                <a:spcPts val="0"/>
              </a:spcAft>
              <a:buClrTx/>
              <a:buSzTx/>
              <a:buFontTx/>
              <a:buNone/>
              <a:tabLst/>
            </a:pPr>
            <a:r>
              <a:rPr lang="en-US" sz="1400" spc="-50" dirty="0">
                <a:solidFill>
                  <a:schemeClr val="bg1"/>
                </a:solidFill>
                <a:latin typeface="Source Sans Pro Light" panose="020B0403030403020204" pitchFamily="34" charset="0"/>
                <a:ea typeface="Source Sans Pro Light" panose="020B0403030403020204" pitchFamily="34" charset="0"/>
              </a:rPr>
              <a:t>Not including the impact that would have on customers.</a:t>
            </a:r>
            <a:endParaRPr kumimoji="0" lang="en-US" sz="1400" u="none" strike="noStrike" cap="none" spc="-50" normalizeH="0" dirty="0">
              <a:ln>
                <a:noFill/>
              </a:ln>
              <a:solidFill>
                <a:schemeClr val="bg1"/>
              </a:solidFill>
              <a:effectLst/>
              <a:uFillTx/>
              <a:latin typeface="Source Sans Pro Light" panose="020B0403030403020204" pitchFamily="34" charset="0"/>
              <a:ea typeface="Source Sans Pro Light" panose="020B0403030403020204" pitchFamily="34" charset="0"/>
              <a:sym typeface="Helvetica"/>
            </a:endParaRPr>
          </a:p>
        </p:txBody>
      </p:sp>
      <p:sp>
        <p:nvSpPr>
          <p:cNvPr id="8" name="TextBox 7">
            <a:extLst>
              <a:ext uri="{FF2B5EF4-FFF2-40B4-BE49-F238E27FC236}">
                <a16:creationId xmlns:a16="http://schemas.microsoft.com/office/drawing/2014/main" id="{B01812E6-7C34-C240-5071-BE083ED3B9FF}"/>
              </a:ext>
            </a:extLst>
          </p:cNvPr>
          <p:cNvSpPr txBox="1"/>
          <p:nvPr/>
        </p:nvSpPr>
        <p:spPr>
          <a:xfrm>
            <a:off x="8116" y="-304330"/>
            <a:ext cx="6990051"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9600" b="1" spc="-600" dirty="0">
                <a:solidFill>
                  <a:schemeClr val="bg1">
                    <a:alpha val="5000"/>
                  </a:schemeClr>
                </a:solidFill>
                <a:latin typeface="Source Sans Pro Black" panose="020B0503030403020204" pitchFamily="34" charset="0"/>
                <a:ea typeface="Arial" charset="0"/>
                <a:cs typeface="Arial Black" panose="020B0604020202020204" pitchFamily="34" charset="0"/>
              </a:rPr>
              <a:t>ENGAGEMENT</a:t>
            </a:r>
          </a:p>
        </p:txBody>
      </p:sp>
      <p:sp>
        <p:nvSpPr>
          <p:cNvPr id="11" name="TextBox 10">
            <a:extLst>
              <a:ext uri="{FF2B5EF4-FFF2-40B4-BE49-F238E27FC236}">
                <a16:creationId xmlns:a16="http://schemas.microsoft.com/office/drawing/2014/main" id="{A404DAEF-96B2-4ECD-C548-3CB5CD2CD477}"/>
              </a:ext>
            </a:extLst>
          </p:cNvPr>
          <p:cNvSpPr txBox="1"/>
          <p:nvPr/>
        </p:nvSpPr>
        <p:spPr>
          <a:xfrm>
            <a:off x="342729" y="224426"/>
            <a:ext cx="2831861"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3000" b="1" spc="-200" dirty="0">
                <a:solidFill>
                  <a:schemeClr val="bg1"/>
                </a:solidFill>
                <a:latin typeface="Source Sans Pro Black" panose="020B0503030403020204" pitchFamily="34" charset="0"/>
                <a:ea typeface="Arial" charset="0"/>
                <a:cs typeface="Arial Black" panose="020B0604020202020204" pitchFamily="34" charset="0"/>
              </a:rPr>
              <a:t>ENGAGEMENT ROI</a:t>
            </a:r>
          </a:p>
        </p:txBody>
      </p:sp>
      <p:sp>
        <p:nvSpPr>
          <p:cNvPr id="7" name="TextBox 6">
            <a:extLst>
              <a:ext uri="{FF2B5EF4-FFF2-40B4-BE49-F238E27FC236}">
                <a16:creationId xmlns:a16="http://schemas.microsoft.com/office/drawing/2014/main" id="{F90DB65A-8EA7-F64B-A1FD-10802C5F93CF}"/>
              </a:ext>
            </a:extLst>
          </p:cNvPr>
          <p:cNvSpPr txBox="1"/>
          <p:nvPr/>
        </p:nvSpPr>
        <p:spPr>
          <a:xfrm>
            <a:off x="851905" y="1933352"/>
            <a:ext cx="1315421"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u="none" strike="noStrike" cap="none" spc="-50" normalizeH="0" dirty="0">
                <a:ln>
                  <a:noFill/>
                </a:ln>
                <a:solidFill>
                  <a:schemeClr val="bg1">
                    <a:alpha val="50189"/>
                  </a:schemeClr>
                </a:solidFill>
                <a:effectLst/>
                <a:uFillTx/>
                <a:latin typeface="Source Sans Pro Light" panose="020B0403030403020204" pitchFamily="34" charset="0"/>
                <a:ea typeface="Source Sans Pro Light" panose="020B0403030403020204" pitchFamily="34" charset="0"/>
                <a:sym typeface="Helvetica"/>
              </a:rPr>
              <a:t>In the U.S. is about</a:t>
            </a:r>
          </a:p>
        </p:txBody>
      </p:sp>
      <p:sp>
        <p:nvSpPr>
          <p:cNvPr id="12" name="TextBox 11">
            <a:extLst>
              <a:ext uri="{FF2B5EF4-FFF2-40B4-BE49-F238E27FC236}">
                <a16:creationId xmlns:a16="http://schemas.microsoft.com/office/drawing/2014/main" id="{65551CE5-4D13-C564-CECA-A7A4F36AA365}"/>
              </a:ext>
            </a:extLst>
          </p:cNvPr>
          <p:cNvSpPr txBox="1"/>
          <p:nvPr/>
        </p:nvSpPr>
        <p:spPr>
          <a:xfrm>
            <a:off x="1047620" y="3183234"/>
            <a:ext cx="929096"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u="none" strike="noStrike" cap="none" spc="-50" normalizeH="0" dirty="0">
                <a:ln>
                  <a:noFill/>
                </a:ln>
                <a:solidFill>
                  <a:schemeClr val="bg1">
                    <a:alpha val="50189"/>
                  </a:schemeClr>
                </a:solidFill>
                <a:effectLst/>
                <a:uFillTx/>
                <a:latin typeface="Source Sans Pro Light" panose="020B0403030403020204" pitchFamily="34" charset="0"/>
                <a:ea typeface="Source Sans Pro Light" panose="020B0403030403020204" pitchFamily="34" charset="0"/>
                <a:sym typeface="Helvetica"/>
              </a:rPr>
              <a:t>That’s about</a:t>
            </a:r>
          </a:p>
        </p:txBody>
      </p:sp>
      <p:sp>
        <p:nvSpPr>
          <p:cNvPr id="13" name="TextBox 12">
            <a:extLst>
              <a:ext uri="{FF2B5EF4-FFF2-40B4-BE49-F238E27FC236}">
                <a16:creationId xmlns:a16="http://schemas.microsoft.com/office/drawing/2014/main" id="{BA9118AF-7F2E-50E4-C4A0-B5701915258B}"/>
              </a:ext>
            </a:extLst>
          </p:cNvPr>
          <p:cNvSpPr txBox="1"/>
          <p:nvPr/>
        </p:nvSpPr>
        <p:spPr>
          <a:xfrm>
            <a:off x="3376839" y="1648063"/>
            <a:ext cx="228523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u="none" strike="noStrike" cap="none" spc="-100" normalizeH="0" dirty="0">
                <a:ln>
                  <a:noFill/>
                </a:ln>
                <a:solidFill>
                  <a:schemeClr val="bg1"/>
                </a:solidFill>
                <a:effectLst/>
                <a:uFillTx/>
                <a:latin typeface="Source Sans Pro Light" panose="020B0403030403020204" pitchFamily="34" charset="0"/>
                <a:ea typeface="Source Sans Pro Light" panose="020B0403030403020204" pitchFamily="34" charset="0"/>
                <a:sym typeface="Helvetica"/>
              </a:rPr>
              <a:t>A DISENGAGED </a:t>
            </a:r>
            <a:r>
              <a:rPr lang="en-US" spc="-100" dirty="0">
                <a:solidFill>
                  <a:schemeClr val="bg1"/>
                </a:solidFill>
                <a:latin typeface="Source Sans Pro Light" panose="020B0403030403020204" pitchFamily="34" charset="0"/>
                <a:ea typeface="Source Sans Pro Light" panose="020B0403030403020204" pitchFamily="34" charset="0"/>
              </a:rPr>
              <a:t>EMPLOYEE</a:t>
            </a:r>
            <a:endParaRPr kumimoji="0" lang="en-US" sz="1800" u="none" strike="noStrike" cap="none" spc="-100" normalizeH="0" dirty="0">
              <a:ln>
                <a:noFill/>
              </a:ln>
              <a:solidFill>
                <a:schemeClr val="bg1"/>
              </a:solidFill>
              <a:effectLst/>
              <a:uFillTx/>
              <a:latin typeface="Source Sans Pro Light" panose="020B0403030403020204" pitchFamily="34" charset="0"/>
              <a:ea typeface="Source Sans Pro Light" panose="020B0403030403020204" pitchFamily="34" charset="0"/>
              <a:sym typeface="Helvetica"/>
            </a:endParaRPr>
          </a:p>
        </p:txBody>
      </p:sp>
      <p:sp>
        <p:nvSpPr>
          <p:cNvPr id="15" name="TextBox 14">
            <a:extLst>
              <a:ext uri="{FF2B5EF4-FFF2-40B4-BE49-F238E27FC236}">
                <a16:creationId xmlns:a16="http://schemas.microsoft.com/office/drawing/2014/main" id="{59E44CEF-FD64-F376-0F83-D961815C8A3F}"/>
              </a:ext>
            </a:extLst>
          </p:cNvPr>
          <p:cNvSpPr txBox="1"/>
          <p:nvPr/>
        </p:nvSpPr>
        <p:spPr>
          <a:xfrm>
            <a:off x="3555911" y="2345876"/>
            <a:ext cx="1937386"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500" b="1" spc="-100" dirty="0">
                <a:solidFill>
                  <a:schemeClr val="bg1"/>
                </a:solidFill>
                <a:latin typeface="Source Sans Pro Black" panose="020B0503030403020204" pitchFamily="34" charset="0"/>
                <a:ea typeface="Arial" charset="0"/>
                <a:cs typeface="Arial Black" panose="020B0604020202020204" pitchFamily="34" charset="0"/>
              </a:rPr>
              <a:t>$23,800 / year</a:t>
            </a:r>
          </a:p>
        </p:txBody>
      </p:sp>
      <p:sp>
        <p:nvSpPr>
          <p:cNvPr id="16" name="TextBox 15">
            <a:extLst>
              <a:ext uri="{FF2B5EF4-FFF2-40B4-BE49-F238E27FC236}">
                <a16:creationId xmlns:a16="http://schemas.microsoft.com/office/drawing/2014/main" id="{4C48DC85-070A-6D73-928A-9D2FFF60472F}"/>
              </a:ext>
            </a:extLst>
          </p:cNvPr>
          <p:cNvSpPr txBox="1"/>
          <p:nvPr/>
        </p:nvSpPr>
        <p:spPr>
          <a:xfrm>
            <a:off x="3720877" y="3759033"/>
            <a:ext cx="1583122"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500" b="1" spc="-100" dirty="0">
                <a:solidFill>
                  <a:schemeClr val="bg1"/>
                </a:solidFill>
                <a:latin typeface="Source Sans Pro Black" panose="020B0503030403020204" pitchFamily="34" charset="0"/>
                <a:ea typeface="Arial" charset="0"/>
                <a:cs typeface="Arial Black" panose="020B0604020202020204" pitchFamily="34" charset="0"/>
              </a:rPr>
              <a:t>$1,900 / Mo</a:t>
            </a:r>
          </a:p>
        </p:txBody>
      </p:sp>
      <p:sp>
        <p:nvSpPr>
          <p:cNvPr id="22" name="TextBox 21">
            <a:extLst>
              <a:ext uri="{FF2B5EF4-FFF2-40B4-BE49-F238E27FC236}">
                <a16:creationId xmlns:a16="http://schemas.microsoft.com/office/drawing/2014/main" id="{44A467BC-0D68-F837-A090-D08AD0C267FD}"/>
              </a:ext>
            </a:extLst>
          </p:cNvPr>
          <p:cNvSpPr txBox="1"/>
          <p:nvPr/>
        </p:nvSpPr>
        <p:spPr>
          <a:xfrm>
            <a:off x="4075140" y="3181247"/>
            <a:ext cx="929096"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u="none" strike="noStrike" cap="none" spc="-50" normalizeH="0" dirty="0">
                <a:ln>
                  <a:noFill/>
                </a:ln>
                <a:solidFill>
                  <a:schemeClr val="bg1">
                    <a:alpha val="50189"/>
                  </a:schemeClr>
                </a:solidFill>
                <a:effectLst/>
                <a:uFillTx/>
                <a:latin typeface="Source Sans Pro Light" panose="020B0403030403020204" pitchFamily="34" charset="0"/>
                <a:ea typeface="Source Sans Pro Light" panose="020B0403030403020204" pitchFamily="34" charset="0"/>
                <a:sym typeface="Helvetica"/>
              </a:rPr>
              <a:t>That’s about</a:t>
            </a:r>
          </a:p>
        </p:txBody>
      </p:sp>
      <p:sp>
        <p:nvSpPr>
          <p:cNvPr id="25" name="TextBox 24">
            <a:extLst>
              <a:ext uri="{FF2B5EF4-FFF2-40B4-BE49-F238E27FC236}">
                <a16:creationId xmlns:a16="http://schemas.microsoft.com/office/drawing/2014/main" id="{1D1866FD-F646-E5CA-87CF-530B415E474E}"/>
              </a:ext>
            </a:extLst>
          </p:cNvPr>
          <p:cNvSpPr txBox="1"/>
          <p:nvPr/>
        </p:nvSpPr>
        <p:spPr>
          <a:xfrm>
            <a:off x="6752007" y="1642560"/>
            <a:ext cx="170495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pc="-100" dirty="0">
                <a:solidFill>
                  <a:schemeClr val="bg1"/>
                </a:solidFill>
                <a:latin typeface="Source Sans Pro Light" panose="020B0403030403020204" pitchFamily="34" charset="0"/>
                <a:ea typeface="Source Sans Pro Light" panose="020B0403030403020204" pitchFamily="34" charset="0"/>
              </a:rPr>
              <a:t>IF YOU INVESTED IN</a:t>
            </a:r>
            <a:endParaRPr kumimoji="0" lang="en-US" sz="1800" u="none" strike="noStrike" cap="none" spc="-100" normalizeH="0" dirty="0">
              <a:ln>
                <a:noFill/>
              </a:ln>
              <a:solidFill>
                <a:schemeClr val="bg1"/>
              </a:solidFill>
              <a:effectLst/>
              <a:uFillTx/>
              <a:latin typeface="Source Sans Pro Light" panose="020B0403030403020204" pitchFamily="34" charset="0"/>
              <a:ea typeface="Source Sans Pro Light" panose="020B0403030403020204" pitchFamily="34" charset="0"/>
              <a:sym typeface="Helvetica"/>
            </a:endParaRPr>
          </a:p>
        </p:txBody>
      </p:sp>
      <p:sp>
        <p:nvSpPr>
          <p:cNvPr id="26" name="TextBox 25">
            <a:extLst>
              <a:ext uri="{FF2B5EF4-FFF2-40B4-BE49-F238E27FC236}">
                <a16:creationId xmlns:a16="http://schemas.microsoft.com/office/drawing/2014/main" id="{BF66F97C-28CD-3C83-5B73-49CB21253484}"/>
              </a:ext>
            </a:extLst>
          </p:cNvPr>
          <p:cNvSpPr txBox="1"/>
          <p:nvPr/>
        </p:nvSpPr>
        <p:spPr>
          <a:xfrm>
            <a:off x="6779484" y="1926439"/>
            <a:ext cx="165846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u="none" strike="noStrike" cap="none" spc="-50" normalizeH="0" dirty="0">
                <a:ln>
                  <a:noFill/>
                </a:ln>
                <a:solidFill>
                  <a:schemeClr val="bg1">
                    <a:alpha val="50189"/>
                  </a:schemeClr>
                </a:solidFill>
                <a:effectLst/>
                <a:uFillTx/>
                <a:latin typeface="Source Sans Pro Light" panose="020B0403030403020204" pitchFamily="34" charset="0"/>
                <a:ea typeface="Source Sans Pro Light" panose="020B0403030403020204" pitchFamily="34" charset="0"/>
                <a:sym typeface="Helvetica"/>
              </a:rPr>
              <a:t>Employee Engagement</a:t>
            </a:r>
          </a:p>
        </p:txBody>
      </p:sp>
      <p:sp>
        <p:nvSpPr>
          <p:cNvPr id="27" name="TextBox 26">
            <a:extLst>
              <a:ext uri="{FF2B5EF4-FFF2-40B4-BE49-F238E27FC236}">
                <a16:creationId xmlns:a16="http://schemas.microsoft.com/office/drawing/2014/main" id="{03F661A4-A0FB-E993-F455-48FF8BF4E052}"/>
              </a:ext>
            </a:extLst>
          </p:cNvPr>
          <p:cNvSpPr txBox="1"/>
          <p:nvPr/>
        </p:nvSpPr>
        <p:spPr>
          <a:xfrm>
            <a:off x="6812921" y="3759033"/>
            <a:ext cx="1583122"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500" b="1" spc="-100" dirty="0">
                <a:solidFill>
                  <a:schemeClr val="bg1"/>
                </a:solidFill>
                <a:latin typeface="Source Sans Pro Black" panose="020B0503030403020204" pitchFamily="34" charset="0"/>
                <a:ea typeface="Arial" charset="0"/>
                <a:cs typeface="Arial Black" panose="020B0604020202020204" pitchFamily="34" charset="0"/>
              </a:rPr>
              <a:t>$14.99 / Mo</a:t>
            </a:r>
          </a:p>
        </p:txBody>
      </p:sp>
      <p:sp>
        <p:nvSpPr>
          <p:cNvPr id="32" name="TextBox 31">
            <a:extLst>
              <a:ext uri="{FF2B5EF4-FFF2-40B4-BE49-F238E27FC236}">
                <a16:creationId xmlns:a16="http://schemas.microsoft.com/office/drawing/2014/main" id="{39423627-826F-2DAA-C771-A5DF3CFA78A2}"/>
              </a:ext>
            </a:extLst>
          </p:cNvPr>
          <p:cNvSpPr txBox="1"/>
          <p:nvPr/>
        </p:nvSpPr>
        <p:spPr>
          <a:xfrm>
            <a:off x="7075014" y="2887033"/>
            <a:ext cx="1058940"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u="none" strike="noStrike" cap="none" spc="-50" normalizeH="0" dirty="0">
                <a:ln>
                  <a:noFill/>
                </a:ln>
                <a:solidFill>
                  <a:schemeClr val="bg1">
                    <a:alpha val="50189"/>
                  </a:schemeClr>
                </a:solidFill>
                <a:effectLst/>
                <a:uFillTx/>
                <a:latin typeface="Source Sans Pro Light" panose="020B0403030403020204" pitchFamily="34" charset="0"/>
                <a:ea typeface="Source Sans Pro Light" panose="020B0403030403020204" pitchFamily="34" charset="0"/>
                <a:sym typeface="Helvetica"/>
              </a:rPr>
              <a:t>For only about</a:t>
            </a:r>
          </a:p>
        </p:txBody>
      </p:sp>
      <p:sp>
        <p:nvSpPr>
          <p:cNvPr id="33" name="TextBox 32">
            <a:extLst>
              <a:ext uri="{FF2B5EF4-FFF2-40B4-BE49-F238E27FC236}">
                <a16:creationId xmlns:a16="http://schemas.microsoft.com/office/drawing/2014/main" id="{774E8A5C-0151-4265-76F5-75FA790043FB}"/>
              </a:ext>
            </a:extLst>
          </p:cNvPr>
          <p:cNvSpPr txBox="1"/>
          <p:nvPr/>
        </p:nvSpPr>
        <p:spPr>
          <a:xfrm>
            <a:off x="6331222" y="4912515"/>
            <a:ext cx="2546526" cy="738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R="0" algn="ctr" defTabSz="914400" rtl="0" fontAlgn="auto" latinLnBrk="0" hangingPunct="0">
              <a:lnSpc>
                <a:spcPct val="100000"/>
              </a:lnSpc>
              <a:spcBef>
                <a:spcPts val="0"/>
              </a:spcBef>
              <a:spcAft>
                <a:spcPts val="0"/>
              </a:spcAft>
              <a:buClrTx/>
              <a:buSzTx/>
              <a:tabLst/>
            </a:pPr>
            <a:r>
              <a:rPr kumimoji="0" lang="en-US" sz="1400" u="none" strike="noStrike" cap="none" spc="-50" normalizeH="0" dirty="0">
                <a:ln>
                  <a:noFill/>
                </a:ln>
                <a:solidFill>
                  <a:schemeClr val="bg1"/>
                </a:solidFill>
                <a:effectLst/>
                <a:uFillTx/>
                <a:latin typeface="Source Sans Pro Light" panose="020B0403030403020204" pitchFamily="34" charset="0"/>
                <a:ea typeface="Source Sans Pro Light" panose="020B0403030403020204" pitchFamily="34" charset="0"/>
                <a:sym typeface="Helvetica"/>
              </a:rPr>
              <a:t>What if you could cut this cost in half?</a:t>
            </a:r>
          </a:p>
          <a:p>
            <a:pPr marR="0" algn="ctr" defTabSz="914400" rtl="0" fontAlgn="auto" latinLnBrk="0" hangingPunct="0">
              <a:lnSpc>
                <a:spcPct val="100000"/>
              </a:lnSpc>
              <a:spcBef>
                <a:spcPts val="0"/>
              </a:spcBef>
              <a:spcAft>
                <a:spcPts val="0"/>
              </a:spcAft>
              <a:buClrTx/>
              <a:buSzTx/>
              <a:tabLst/>
            </a:pPr>
            <a:endParaRPr lang="en-US" sz="1400" spc="-50" dirty="0">
              <a:solidFill>
                <a:schemeClr val="bg1"/>
              </a:solidFill>
              <a:latin typeface="Source Sans Pro Light" panose="020B0403030403020204" pitchFamily="34" charset="0"/>
              <a:ea typeface="Source Sans Pro Light" panose="020B0403030403020204" pitchFamily="34" charset="0"/>
            </a:endParaRPr>
          </a:p>
          <a:p>
            <a:pPr marR="0" algn="ctr" defTabSz="914400" rtl="0" fontAlgn="auto" latinLnBrk="0" hangingPunct="0">
              <a:lnSpc>
                <a:spcPct val="100000"/>
              </a:lnSpc>
              <a:spcBef>
                <a:spcPts val="0"/>
              </a:spcBef>
              <a:spcAft>
                <a:spcPts val="0"/>
              </a:spcAft>
              <a:buClrTx/>
              <a:buSzTx/>
              <a:tabLst/>
            </a:pPr>
            <a:r>
              <a:rPr lang="en-US" sz="1400" spc="-50" dirty="0">
                <a:solidFill>
                  <a:schemeClr val="bg1"/>
                </a:solidFill>
                <a:latin typeface="Source Sans Pro Light" panose="020B0403030403020204" pitchFamily="34" charset="0"/>
                <a:ea typeface="Source Sans Pro Light" panose="020B0403030403020204" pitchFamily="34" charset="0"/>
              </a:rPr>
              <a:t>And of course, maybe much more. </a:t>
            </a:r>
          </a:p>
        </p:txBody>
      </p:sp>
      <p:sp>
        <p:nvSpPr>
          <p:cNvPr id="47" name="TextBox 46">
            <a:extLst>
              <a:ext uri="{FF2B5EF4-FFF2-40B4-BE49-F238E27FC236}">
                <a16:creationId xmlns:a16="http://schemas.microsoft.com/office/drawing/2014/main" id="{559D6A5D-5F71-4AE1-A955-A77CE6550497}"/>
              </a:ext>
            </a:extLst>
          </p:cNvPr>
          <p:cNvSpPr txBox="1"/>
          <p:nvPr/>
        </p:nvSpPr>
        <p:spPr>
          <a:xfrm>
            <a:off x="9838016" y="1642107"/>
            <a:ext cx="1666478"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b="1" spc="-100" dirty="0">
                <a:solidFill>
                  <a:schemeClr val="bg1"/>
                </a:solidFill>
                <a:latin typeface="Source Sans Pro" panose="020B0503030403020204" pitchFamily="34" charset="0"/>
                <a:ea typeface="Source Sans Pro Light" panose="020B0403030403020204" pitchFamily="34" charset="0"/>
              </a:rPr>
              <a:t>THAT MEANS</a:t>
            </a:r>
          </a:p>
          <a:p>
            <a:pPr marL="0" marR="0" indent="0" algn="ctr" defTabSz="914400" rtl="0" fontAlgn="auto" latinLnBrk="0" hangingPunct="0">
              <a:lnSpc>
                <a:spcPct val="100000"/>
              </a:lnSpc>
              <a:spcBef>
                <a:spcPts val="0"/>
              </a:spcBef>
              <a:spcAft>
                <a:spcPts val="0"/>
              </a:spcAft>
              <a:buClrTx/>
              <a:buSzTx/>
              <a:buFontTx/>
              <a:buNone/>
              <a:tabLst/>
            </a:pPr>
            <a:r>
              <a:rPr kumimoji="0" lang="en-US" sz="1800" b="1" u="none" strike="noStrike" cap="none" spc="-100" normalizeH="0" dirty="0">
                <a:ln>
                  <a:noFill/>
                </a:ln>
                <a:solidFill>
                  <a:schemeClr val="bg1"/>
                </a:solidFill>
                <a:effectLst/>
                <a:uFillTx/>
                <a:latin typeface="Source Sans Pro" panose="020B0503030403020204" pitchFamily="34" charset="0"/>
                <a:ea typeface="Source Sans Pro Light" panose="020B0403030403020204" pitchFamily="34" charset="0"/>
                <a:sym typeface="Helvetica"/>
              </a:rPr>
              <a:t>YOU’D BE SAVING</a:t>
            </a:r>
          </a:p>
        </p:txBody>
      </p:sp>
      <p:cxnSp>
        <p:nvCxnSpPr>
          <p:cNvPr id="59" name="Elbow Connector 58">
            <a:extLst>
              <a:ext uri="{FF2B5EF4-FFF2-40B4-BE49-F238E27FC236}">
                <a16:creationId xmlns:a16="http://schemas.microsoft.com/office/drawing/2014/main" id="{E50631F3-3F58-A939-7DF9-77D0D04A152D}"/>
              </a:ext>
            </a:extLst>
          </p:cNvPr>
          <p:cNvCxnSpPr>
            <a:cxnSpLocks/>
          </p:cNvCxnSpPr>
          <p:nvPr/>
        </p:nvCxnSpPr>
        <p:spPr>
          <a:xfrm rot="10800000">
            <a:off x="4531344" y="4565635"/>
            <a:ext cx="1642529" cy="499110"/>
          </a:xfrm>
          <a:prstGeom prst="bentConnector2">
            <a:avLst/>
          </a:prstGeom>
          <a:noFill/>
          <a:ln w="25400" cap="flat">
            <a:solidFill>
              <a:schemeClr val="bg1"/>
            </a:solidFill>
            <a:prstDash val="solid"/>
            <a:round/>
            <a:tailEnd type="triangle"/>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63" name="TextBox 62">
            <a:extLst>
              <a:ext uri="{FF2B5EF4-FFF2-40B4-BE49-F238E27FC236}">
                <a16:creationId xmlns:a16="http://schemas.microsoft.com/office/drawing/2014/main" id="{A1F46E68-4029-9B8C-7070-4F12C1485376}"/>
              </a:ext>
            </a:extLst>
          </p:cNvPr>
          <p:cNvSpPr txBox="1"/>
          <p:nvPr/>
        </p:nvSpPr>
        <p:spPr>
          <a:xfrm>
            <a:off x="10004725" y="3755196"/>
            <a:ext cx="1333053"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500" b="1" spc="-100" dirty="0">
                <a:solidFill>
                  <a:schemeClr val="bg1"/>
                </a:solidFill>
                <a:latin typeface="Source Sans Pro Black" panose="020B0503030403020204" pitchFamily="34" charset="0"/>
                <a:ea typeface="Arial" charset="0"/>
                <a:cs typeface="Arial Black" panose="020B0604020202020204" pitchFamily="34" charset="0"/>
              </a:rPr>
              <a:t>$900 / Mo</a:t>
            </a:r>
          </a:p>
        </p:txBody>
      </p:sp>
      <p:sp>
        <p:nvSpPr>
          <p:cNvPr id="64" name="TextBox 63">
            <a:extLst>
              <a:ext uri="{FF2B5EF4-FFF2-40B4-BE49-F238E27FC236}">
                <a16:creationId xmlns:a16="http://schemas.microsoft.com/office/drawing/2014/main" id="{11638A59-B2DF-AC77-4310-DC28BD6D1989}"/>
              </a:ext>
            </a:extLst>
          </p:cNvPr>
          <p:cNvSpPr txBox="1"/>
          <p:nvPr/>
        </p:nvSpPr>
        <p:spPr>
          <a:xfrm>
            <a:off x="10478412" y="2887033"/>
            <a:ext cx="385679"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spc="-50" dirty="0">
                <a:solidFill>
                  <a:schemeClr val="bg1">
                    <a:alpha val="50189"/>
                  </a:schemeClr>
                </a:solidFill>
                <a:latin typeface="Source Sans Pro Light" panose="020B0403030403020204" pitchFamily="34" charset="0"/>
                <a:ea typeface="Source Sans Pro Light" panose="020B0403030403020204" pitchFamily="34" charset="0"/>
              </a:rPr>
              <a:t>over</a:t>
            </a:r>
            <a:endParaRPr kumimoji="0" lang="en-US" sz="1400" u="none" strike="noStrike" cap="none" spc="-50" normalizeH="0" dirty="0">
              <a:ln>
                <a:noFill/>
              </a:ln>
              <a:solidFill>
                <a:schemeClr val="bg1">
                  <a:alpha val="50189"/>
                </a:schemeClr>
              </a:solidFill>
              <a:effectLst/>
              <a:uFillTx/>
              <a:latin typeface="Source Sans Pro Light" panose="020B0403030403020204" pitchFamily="34" charset="0"/>
              <a:ea typeface="Source Sans Pro Light" panose="020B0403030403020204" pitchFamily="34" charset="0"/>
              <a:sym typeface="Helvetica"/>
            </a:endParaRPr>
          </a:p>
        </p:txBody>
      </p:sp>
      <p:sp>
        <p:nvSpPr>
          <p:cNvPr id="66" name="TextBox 65">
            <a:extLst>
              <a:ext uri="{FF2B5EF4-FFF2-40B4-BE49-F238E27FC236}">
                <a16:creationId xmlns:a16="http://schemas.microsoft.com/office/drawing/2014/main" id="{C91D188A-1329-A0E2-BC1C-B9D365FE602A}"/>
              </a:ext>
            </a:extLst>
          </p:cNvPr>
          <p:cNvSpPr txBox="1"/>
          <p:nvPr/>
        </p:nvSpPr>
        <p:spPr>
          <a:xfrm>
            <a:off x="10144186" y="4193118"/>
            <a:ext cx="1054132"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spc="-50" dirty="0">
                <a:solidFill>
                  <a:schemeClr val="bg1">
                    <a:alpha val="50189"/>
                  </a:schemeClr>
                </a:solidFill>
                <a:latin typeface="Source Sans Pro Light" panose="020B0403030403020204" pitchFamily="34" charset="0"/>
                <a:ea typeface="Source Sans Pro Light" panose="020B0403030403020204" pitchFamily="34" charset="0"/>
              </a:rPr>
              <a:t>per employee!</a:t>
            </a:r>
            <a:endParaRPr kumimoji="0" lang="en-US" sz="1400" u="none" strike="noStrike" cap="none" spc="-50" normalizeH="0" dirty="0">
              <a:ln>
                <a:noFill/>
              </a:ln>
              <a:solidFill>
                <a:schemeClr val="bg1">
                  <a:alpha val="50189"/>
                </a:schemeClr>
              </a:solidFill>
              <a:effectLst/>
              <a:uFillTx/>
              <a:latin typeface="Source Sans Pro Light" panose="020B0403030403020204" pitchFamily="34" charset="0"/>
              <a:ea typeface="Source Sans Pro Light" panose="020B0403030403020204" pitchFamily="34" charset="0"/>
              <a:sym typeface="Helvetica"/>
            </a:endParaRPr>
          </a:p>
        </p:txBody>
      </p:sp>
      <p:sp>
        <p:nvSpPr>
          <p:cNvPr id="73" name="TextBox 72">
            <a:extLst>
              <a:ext uri="{FF2B5EF4-FFF2-40B4-BE49-F238E27FC236}">
                <a16:creationId xmlns:a16="http://schemas.microsoft.com/office/drawing/2014/main" id="{DD165A10-797D-0F8B-234B-C500F15A275E}"/>
              </a:ext>
            </a:extLst>
          </p:cNvPr>
          <p:cNvSpPr txBox="1"/>
          <p:nvPr/>
        </p:nvSpPr>
        <p:spPr>
          <a:xfrm>
            <a:off x="7074232" y="4166422"/>
            <a:ext cx="1054132"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spc="-50" dirty="0">
                <a:solidFill>
                  <a:schemeClr val="bg1">
                    <a:alpha val="50189"/>
                  </a:schemeClr>
                </a:solidFill>
                <a:latin typeface="Source Sans Pro Light" panose="020B0403030403020204" pitchFamily="34" charset="0"/>
                <a:ea typeface="Source Sans Pro Light" panose="020B0403030403020204" pitchFamily="34" charset="0"/>
              </a:rPr>
              <a:t>per employee!</a:t>
            </a:r>
            <a:endParaRPr kumimoji="0" lang="en-US" sz="1400" u="none" strike="noStrike" cap="none" spc="-50" normalizeH="0" dirty="0">
              <a:ln>
                <a:noFill/>
              </a:ln>
              <a:solidFill>
                <a:schemeClr val="bg1">
                  <a:alpha val="50189"/>
                </a:schemeClr>
              </a:solidFill>
              <a:effectLst/>
              <a:uFillTx/>
              <a:latin typeface="Source Sans Pro Light" panose="020B0403030403020204" pitchFamily="34" charset="0"/>
              <a:ea typeface="Source Sans Pro Light" panose="020B0403030403020204" pitchFamily="34" charset="0"/>
              <a:sym typeface="Helvetica"/>
            </a:endParaRPr>
          </a:p>
        </p:txBody>
      </p:sp>
      <p:sp>
        <p:nvSpPr>
          <p:cNvPr id="74" name="TextBox 73">
            <a:extLst>
              <a:ext uri="{FF2B5EF4-FFF2-40B4-BE49-F238E27FC236}">
                <a16:creationId xmlns:a16="http://schemas.microsoft.com/office/drawing/2014/main" id="{4B30A285-15EC-A7DA-645A-891DB2169C55}"/>
              </a:ext>
            </a:extLst>
          </p:cNvPr>
          <p:cNvSpPr txBox="1"/>
          <p:nvPr/>
        </p:nvSpPr>
        <p:spPr>
          <a:xfrm>
            <a:off x="4004278" y="4166422"/>
            <a:ext cx="1054132"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spc="-50" dirty="0">
                <a:solidFill>
                  <a:schemeClr val="bg1">
                    <a:alpha val="50189"/>
                  </a:schemeClr>
                </a:solidFill>
                <a:latin typeface="Source Sans Pro Light" panose="020B0403030403020204" pitchFamily="34" charset="0"/>
                <a:ea typeface="Source Sans Pro Light" panose="020B0403030403020204" pitchFamily="34" charset="0"/>
              </a:rPr>
              <a:t>per employee!</a:t>
            </a:r>
            <a:endParaRPr kumimoji="0" lang="en-US" sz="1400" u="none" strike="noStrike" cap="none" spc="-50" normalizeH="0" dirty="0">
              <a:ln>
                <a:noFill/>
              </a:ln>
              <a:solidFill>
                <a:schemeClr val="bg1">
                  <a:alpha val="50189"/>
                </a:schemeClr>
              </a:solidFill>
              <a:effectLst/>
              <a:uFillTx/>
              <a:latin typeface="Source Sans Pro Light" panose="020B0403030403020204" pitchFamily="34" charset="0"/>
              <a:ea typeface="Source Sans Pro Light" panose="020B0403030403020204" pitchFamily="34" charset="0"/>
              <a:sym typeface="Helvetica"/>
            </a:endParaRPr>
          </a:p>
        </p:txBody>
      </p:sp>
    </p:spTree>
    <p:extLst>
      <p:ext uri="{BB962C8B-B14F-4D97-AF65-F5344CB8AC3E}">
        <p14:creationId xmlns:p14="http://schemas.microsoft.com/office/powerpoint/2010/main" val="2702506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C3E9A1BA-1779-8F4B-B4DA-DC233193D288}"/>
              </a:ext>
            </a:extLst>
          </p:cNvPr>
          <p:cNvSpPr/>
          <p:nvPr/>
        </p:nvSpPr>
        <p:spPr>
          <a:xfrm>
            <a:off x="0" y="1051125"/>
            <a:ext cx="12192000" cy="2757050"/>
          </a:xfrm>
          <a:prstGeom prst="rect">
            <a:avLst/>
          </a:prstGeom>
          <a:solidFill>
            <a:srgbClr val="3D506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57" name="Rectangle 56">
            <a:extLst>
              <a:ext uri="{FF2B5EF4-FFF2-40B4-BE49-F238E27FC236}">
                <a16:creationId xmlns:a16="http://schemas.microsoft.com/office/drawing/2014/main" id="{C7711A60-136F-D04B-AC7C-A685DBFD28BF}"/>
              </a:ext>
            </a:extLst>
          </p:cNvPr>
          <p:cNvSpPr/>
          <p:nvPr/>
        </p:nvSpPr>
        <p:spPr>
          <a:xfrm flipV="1">
            <a:off x="0" y="975053"/>
            <a:ext cx="12192000" cy="8880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58" name="Rectangle 57">
            <a:extLst>
              <a:ext uri="{FF2B5EF4-FFF2-40B4-BE49-F238E27FC236}">
                <a16:creationId xmlns:a16="http://schemas.microsoft.com/office/drawing/2014/main" id="{E11E612E-78C3-7249-93D2-21E9DC8A06A8}"/>
              </a:ext>
            </a:extLst>
          </p:cNvPr>
          <p:cNvSpPr/>
          <p:nvPr/>
        </p:nvSpPr>
        <p:spPr>
          <a:xfrm flipV="1">
            <a:off x="0" y="3714883"/>
            <a:ext cx="12192000" cy="8880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Helvetica"/>
            </a:endParaRPr>
          </a:p>
        </p:txBody>
      </p:sp>
      <p:grpSp>
        <p:nvGrpSpPr>
          <p:cNvPr id="59" name="Group 58">
            <a:extLst>
              <a:ext uri="{FF2B5EF4-FFF2-40B4-BE49-F238E27FC236}">
                <a16:creationId xmlns:a16="http://schemas.microsoft.com/office/drawing/2014/main" id="{649E1274-1ED5-CB4F-95C9-28C6A224C9BB}"/>
              </a:ext>
            </a:extLst>
          </p:cNvPr>
          <p:cNvGrpSpPr/>
          <p:nvPr/>
        </p:nvGrpSpPr>
        <p:grpSpPr>
          <a:xfrm>
            <a:off x="10554146" y="277817"/>
            <a:ext cx="1266225" cy="412012"/>
            <a:chOff x="5753481" y="6085574"/>
            <a:chExt cx="1465054" cy="476708"/>
          </a:xfrm>
        </p:grpSpPr>
        <p:pic>
          <p:nvPicPr>
            <p:cNvPr id="60" name="Picture 59">
              <a:extLst>
                <a:ext uri="{FF2B5EF4-FFF2-40B4-BE49-F238E27FC236}">
                  <a16:creationId xmlns:a16="http://schemas.microsoft.com/office/drawing/2014/main" id="{16F7EA57-1D89-774C-A382-29636E68C4F3}"/>
                </a:ext>
              </a:extLst>
            </p:cNvPr>
            <p:cNvPicPr>
              <a:picLocks noChangeAspect="1"/>
            </p:cNvPicPr>
            <p:nvPr/>
          </p:nvPicPr>
          <p:blipFill rotWithShape="1">
            <a:blip r:embed="rId3"/>
            <a:srcRect b="14445"/>
            <a:stretch/>
          </p:blipFill>
          <p:spPr>
            <a:xfrm>
              <a:off x="6221513" y="6085574"/>
              <a:ext cx="528989" cy="311971"/>
            </a:xfrm>
            <a:prstGeom prst="rect">
              <a:avLst/>
            </a:prstGeom>
          </p:spPr>
        </p:pic>
        <p:pic>
          <p:nvPicPr>
            <p:cNvPr id="61" name="Picture 60">
              <a:extLst>
                <a:ext uri="{FF2B5EF4-FFF2-40B4-BE49-F238E27FC236}">
                  <a16:creationId xmlns:a16="http://schemas.microsoft.com/office/drawing/2014/main" id="{1B3E472E-2BCC-9B4E-900B-6360FDF64933}"/>
                </a:ext>
              </a:extLst>
            </p:cNvPr>
            <p:cNvPicPr>
              <a:picLocks noChangeAspect="1"/>
            </p:cNvPicPr>
            <p:nvPr/>
          </p:nvPicPr>
          <p:blipFill rotWithShape="1">
            <a:blip r:embed="rId3"/>
            <a:srcRect t="85555"/>
            <a:stretch/>
          </p:blipFill>
          <p:spPr>
            <a:xfrm>
              <a:off x="5753481" y="6397548"/>
              <a:ext cx="1465054" cy="164734"/>
            </a:xfrm>
            <a:prstGeom prst="rect">
              <a:avLst/>
            </a:prstGeom>
          </p:spPr>
        </p:pic>
      </p:grpSp>
      <p:sp>
        <p:nvSpPr>
          <p:cNvPr id="34" name="TextBox 33">
            <a:extLst>
              <a:ext uri="{FF2B5EF4-FFF2-40B4-BE49-F238E27FC236}">
                <a16:creationId xmlns:a16="http://schemas.microsoft.com/office/drawing/2014/main" id="{D9280A6F-D38B-DA49-A341-5C6E9179B443}"/>
              </a:ext>
            </a:extLst>
          </p:cNvPr>
          <p:cNvSpPr txBox="1"/>
          <p:nvPr/>
        </p:nvSpPr>
        <p:spPr>
          <a:xfrm>
            <a:off x="15780" y="-308568"/>
            <a:ext cx="6015425"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9600" b="1" spc="-600" dirty="0">
                <a:solidFill>
                  <a:srgbClr val="105A5B">
                    <a:alpha val="22000"/>
                  </a:srgbClr>
                </a:solidFill>
                <a:latin typeface="Source Sans Pro Black" panose="020B0503030403020204" pitchFamily="34" charset="77"/>
                <a:ea typeface="Arial" charset="0"/>
                <a:cs typeface="Arial Black" panose="020B0604020202020204" pitchFamily="34" charset="0"/>
              </a:rPr>
              <a:t>NEXT STEPS</a:t>
            </a:r>
          </a:p>
        </p:txBody>
      </p:sp>
      <p:sp>
        <p:nvSpPr>
          <p:cNvPr id="31" name="TextBox 30">
            <a:extLst>
              <a:ext uri="{FF2B5EF4-FFF2-40B4-BE49-F238E27FC236}">
                <a16:creationId xmlns:a16="http://schemas.microsoft.com/office/drawing/2014/main" id="{7B4AA840-C67C-0B4A-B0CD-F8B86D781E67}"/>
              </a:ext>
            </a:extLst>
          </p:cNvPr>
          <p:cNvSpPr txBox="1"/>
          <p:nvPr/>
        </p:nvSpPr>
        <p:spPr>
          <a:xfrm>
            <a:off x="371629" y="288998"/>
            <a:ext cx="2257986"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400" b="1" spc="-150" dirty="0">
                <a:solidFill>
                  <a:schemeClr val="bg1"/>
                </a:solidFill>
                <a:latin typeface="Arial Black" panose="020B0604020202020204" pitchFamily="34" charset="0"/>
                <a:ea typeface="Arial" charset="0"/>
                <a:cs typeface="Arial Black" panose="020B0604020202020204" pitchFamily="34" charset="0"/>
              </a:rPr>
              <a:t>WHAT’S NEXT</a:t>
            </a:r>
          </a:p>
        </p:txBody>
      </p:sp>
      <p:sp>
        <p:nvSpPr>
          <p:cNvPr id="2" name="TextBox 1">
            <a:extLst>
              <a:ext uri="{FF2B5EF4-FFF2-40B4-BE49-F238E27FC236}">
                <a16:creationId xmlns:a16="http://schemas.microsoft.com/office/drawing/2014/main" id="{E84A8B34-0C1C-841B-BF93-BD57D8FB5DC9}"/>
              </a:ext>
            </a:extLst>
          </p:cNvPr>
          <p:cNvSpPr txBox="1"/>
          <p:nvPr/>
        </p:nvSpPr>
        <p:spPr>
          <a:xfrm>
            <a:off x="4449343" y="1808808"/>
            <a:ext cx="3354440"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6000" b="1" u="none" strike="noStrike" cap="none" spc="-400" normalizeH="0" dirty="0">
                <a:ln>
                  <a:noFill/>
                </a:ln>
                <a:solidFill>
                  <a:schemeClr val="bg1"/>
                </a:solidFill>
                <a:effectLst/>
                <a:uFillTx/>
                <a:latin typeface="Source Sans Pro Black" panose="020B0503030403020204" pitchFamily="34" charset="0"/>
                <a:ea typeface="Source Sans Pro" panose="020B0503030403020204" pitchFamily="34" charset="0"/>
                <a:sym typeface="Helvetica"/>
              </a:rPr>
              <a:t>LIVE DEMO</a:t>
            </a:r>
          </a:p>
        </p:txBody>
      </p:sp>
      <p:grpSp>
        <p:nvGrpSpPr>
          <p:cNvPr id="10" name="Group 9">
            <a:extLst>
              <a:ext uri="{FF2B5EF4-FFF2-40B4-BE49-F238E27FC236}">
                <a16:creationId xmlns:a16="http://schemas.microsoft.com/office/drawing/2014/main" id="{EF450CDE-CCC2-8283-C27E-50FF36E8AB6A}"/>
              </a:ext>
            </a:extLst>
          </p:cNvPr>
          <p:cNvGrpSpPr/>
          <p:nvPr/>
        </p:nvGrpSpPr>
        <p:grpSpPr>
          <a:xfrm>
            <a:off x="5111223" y="5616613"/>
            <a:ext cx="1969553" cy="640865"/>
            <a:chOff x="5753481" y="6085574"/>
            <a:chExt cx="1465054" cy="476708"/>
          </a:xfrm>
        </p:grpSpPr>
        <p:pic>
          <p:nvPicPr>
            <p:cNvPr id="11" name="Picture 10">
              <a:extLst>
                <a:ext uri="{FF2B5EF4-FFF2-40B4-BE49-F238E27FC236}">
                  <a16:creationId xmlns:a16="http://schemas.microsoft.com/office/drawing/2014/main" id="{624D98B1-3C6D-2D45-F104-025CF26A6FCC}"/>
                </a:ext>
              </a:extLst>
            </p:cNvPr>
            <p:cNvPicPr>
              <a:picLocks noChangeAspect="1"/>
            </p:cNvPicPr>
            <p:nvPr/>
          </p:nvPicPr>
          <p:blipFill rotWithShape="1">
            <a:blip r:embed="rId3"/>
            <a:srcRect b="14445"/>
            <a:stretch/>
          </p:blipFill>
          <p:spPr>
            <a:xfrm>
              <a:off x="6221513" y="6085574"/>
              <a:ext cx="528989" cy="311971"/>
            </a:xfrm>
            <a:prstGeom prst="rect">
              <a:avLst/>
            </a:prstGeom>
          </p:spPr>
        </p:pic>
        <p:pic>
          <p:nvPicPr>
            <p:cNvPr id="14" name="Picture 13">
              <a:extLst>
                <a:ext uri="{FF2B5EF4-FFF2-40B4-BE49-F238E27FC236}">
                  <a16:creationId xmlns:a16="http://schemas.microsoft.com/office/drawing/2014/main" id="{9F657523-5EE5-CDAE-06E8-5F7622E0360A}"/>
                </a:ext>
              </a:extLst>
            </p:cNvPr>
            <p:cNvPicPr>
              <a:picLocks noChangeAspect="1"/>
            </p:cNvPicPr>
            <p:nvPr/>
          </p:nvPicPr>
          <p:blipFill rotWithShape="1">
            <a:blip r:embed="rId3"/>
            <a:srcRect t="85555"/>
            <a:stretch/>
          </p:blipFill>
          <p:spPr>
            <a:xfrm>
              <a:off x="5753481" y="6397548"/>
              <a:ext cx="1465054" cy="164734"/>
            </a:xfrm>
            <a:prstGeom prst="rect">
              <a:avLst/>
            </a:prstGeom>
          </p:spPr>
        </p:pic>
      </p:grpSp>
      <p:sp>
        <p:nvSpPr>
          <p:cNvPr id="15" name="TextBox 14">
            <a:extLst>
              <a:ext uri="{FF2B5EF4-FFF2-40B4-BE49-F238E27FC236}">
                <a16:creationId xmlns:a16="http://schemas.microsoft.com/office/drawing/2014/main" id="{2F19C76E-72A4-E51E-07D5-0C8F72248613}"/>
              </a:ext>
            </a:extLst>
          </p:cNvPr>
          <p:cNvSpPr txBox="1"/>
          <p:nvPr/>
        </p:nvSpPr>
        <p:spPr>
          <a:xfrm>
            <a:off x="1263902" y="4586886"/>
            <a:ext cx="9664192"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lnSpc>
                <a:spcPts val="1920"/>
              </a:lnSpc>
            </a:pPr>
            <a:r>
              <a:rPr lang="en-US" sz="1400" spc="-40" dirty="0" err="1">
                <a:solidFill>
                  <a:schemeClr val="bg1"/>
                </a:solidFill>
                <a:latin typeface="Source Sans Pro" panose="020B0503030403020204" pitchFamily="34" charset="0"/>
                <a:ea typeface="Source Sans Pro" panose="020B0503030403020204" pitchFamily="34" charset="0"/>
                <a:cs typeface="Arial" charset="0"/>
              </a:rPr>
              <a:t>www.LifeEngineering.com</a:t>
            </a:r>
            <a:r>
              <a:rPr lang="en-US" sz="1400" spc="-40" dirty="0">
                <a:solidFill>
                  <a:schemeClr val="bg1"/>
                </a:solidFill>
                <a:latin typeface="Source Sans Pro" panose="020B0503030403020204" pitchFamily="34" charset="0"/>
                <a:ea typeface="Source Sans Pro" panose="020B0503030403020204" pitchFamily="34" charset="0"/>
                <a:cs typeface="Arial" charset="0"/>
              </a:rPr>
              <a:t>/engage</a:t>
            </a:r>
          </a:p>
        </p:txBody>
      </p:sp>
      <p:sp>
        <p:nvSpPr>
          <p:cNvPr id="16" name="TextBox 15">
            <a:extLst>
              <a:ext uri="{FF2B5EF4-FFF2-40B4-BE49-F238E27FC236}">
                <a16:creationId xmlns:a16="http://schemas.microsoft.com/office/drawing/2014/main" id="{7C8D154E-9CF0-3E12-AD2C-64E769863638}"/>
              </a:ext>
            </a:extLst>
          </p:cNvPr>
          <p:cNvSpPr txBox="1"/>
          <p:nvPr/>
        </p:nvSpPr>
        <p:spPr>
          <a:xfrm>
            <a:off x="4408969" y="4358033"/>
            <a:ext cx="3374058"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lnSpc>
                <a:spcPts val="1920"/>
              </a:lnSpc>
            </a:pPr>
            <a:r>
              <a:rPr lang="en-US" sz="1400" spc="-40" dirty="0">
                <a:solidFill>
                  <a:schemeClr val="bg1"/>
                </a:solidFill>
                <a:latin typeface="Source Sans Pro" panose="020B0503030403020204" pitchFamily="34" charset="0"/>
                <a:ea typeface="Source Sans Pro" panose="020B0503030403020204" pitchFamily="34" charset="0"/>
                <a:cs typeface="Arial" charset="0"/>
              </a:rPr>
              <a:t>TAKE YOUR OWN ASSESSMENT AT</a:t>
            </a:r>
          </a:p>
        </p:txBody>
      </p:sp>
    </p:spTree>
    <p:extLst>
      <p:ext uri="{BB962C8B-B14F-4D97-AF65-F5344CB8AC3E}">
        <p14:creationId xmlns:p14="http://schemas.microsoft.com/office/powerpoint/2010/main" val="1130511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D9280A6F-D38B-DA49-A341-5C6E9179B443}"/>
              </a:ext>
            </a:extLst>
          </p:cNvPr>
          <p:cNvSpPr txBox="1"/>
          <p:nvPr/>
        </p:nvSpPr>
        <p:spPr>
          <a:xfrm>
            <a:off x="2838217" y="1752395"/>
            <a:ext cx="6515562" cy="1938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12000" b="1" spc="-600" dirty="0">
                <a:solidFill>
                  <a:srgbClr val="105A5B">
                    <a:alpha val="22000"/>
                  </a:srgbClr>
                </a:solidFill>
                <a:latin typeface="Source Sans Pro Black" panose="020B0503030403020204" pitchFamily="34" charset="77"/>
                <a:ea typeface="Arial" charset="0"/>
                <a:cs typeface="Arial Black" panose="020B0604020202020204" pitchFamily="34" charset="0"/>
              </a:rPr>
              <a:t>APPENDIX</a:t>
            </a:r>
          </a:p>
        </p:txBody>
      </p:sp>
      <p:sp>
        <p:nvSpPr>
          <p:cNvPr id="2" name="TextBox 1">
            <a:extLst>
              <a:ext uri="{FF2B5EF4-FFF2-40B4-BE49-F238E27FC236}">
                <a16:creationId xmlns:a16="http://schemas.microsoft.com/office/drawing/2014/main" id="{E84A8B34-0C1C-841B-BF93-BD57D8FB5DC9}"/>
              </a:ext>
            </a:extLst>
          </p:cNvPr>
          <p:cNvSpPr txBox="1"/>
          <p:nvPr/>
        </p:nvSpPr>
        <p:spPr>
          <a:xfrm>
            <a:off x="4525488" y="2214060"/>
            <a:ext cx="3202155"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6000" b="1" u="none" strike="noStrike" cap="none" spc="-400" normalizeH="0" dirty="0">
                <a:ln>
                  <a:noFill/>
                </a:ln>
                <a:solidFill>
                  <a:schemeClr val="bg1"/>
                </a:solidFill>
                <a:effectLst/>
                <a:uFillTx/>
                <a:latin typeface="Source Sans Pro Black" panose="020B0503030403020204" pitchFamily="34" charset="0"/>
                <a:ea typeface="Source Sans Pro" panose="020B0503030403020204" pitchFamily="34" charset="0"/>
                <a:sym typeface="Helvetica"/>
              </a:rPr>
              <a:t>APPENDIX</a:t>
            </a:r>
          </a:p>
        </p:txBody>
      </p:sp>
      <p:grpSp>
        <p:nvGrpSpPr>
          <p:cNvPr id="10" name="Group 9">
            <a:extLst>
              <a:ext uri="{FF2B5EF4-FFF2-40B4-BE49-F238E27FC236}">
                <a16:creationId xmlns:a16="http://schemas.microsoft.com/office/drawing/2014/main" id="{EF450CDE-CCC2-8283-C27E-50FF36E8AB6A}"/>
              </a:ext>
            </a:extLst>
          </p:cNvPr>
          <p:cNvGrpSpPr/>
          <p:nvPr/>
        </p:nvGrpSpPr>
        <p:grpSpPr>
          <a:xfrm>
            <a:off x="5111223" y="5616613"/>
            <a:ext cx="1969553" cy="640865"/>
            <a:chOff x="5753481" y="6085574"/>
            <a:chExt cx="1465054" cy="476708"/>
          </a:xfrm>
        </p:grpSpPr>
        <p:pic>
          <p:nvPicPr>
            <p:cNvPr id="11" name="Picture 10">
              <a:extLst>
                <a:ext uri="{FF2B5EF4-FFF2-40B4-BE49-F238E27FC236}">
                  <a16:creationId xmlns:a16="http://schemas.microsoft.com/office/drawing/2014/main" id="{624D98B1-3C6D-2D45-F104-025CF26A6FCC}"/>
                </a:ext>
              </a:extLst>
            </p:cNvPr>
            <p:cNvPicPr>
              <a:picLocks noChangeAspect="1"/>
            </p:cNvPicPr>
            <p:nvPr/>
          </p:nvPicPr>
          <p:blipFill rotWithShape="1">
            <a:blip r:embed="rId3"/>
            <a:srcRect b="14445"/>
            <a:stretch/>
          </p:blipFill>
          <p:spPr>
            <a:xfrm>
              <a:off x="6221513" y="6085574"/>
              <a:ext cx="528989" cy="311971"/>
            </a:xfrm>
            <a:prstGeom prst="rect">
              <a:avLst/>
            </a:prstGeom>
          </p:spPr>
        </p:pic>
        <p:pic>
          <p:nvPicPr>
            <p:cNvPr id="14" name="Picture 13">
              <a:extLst>
                <a:ext uri="{FF2B5EF4-FFF2-40B4-BE49-F238E27FC236}">
                  <a16:creationId xmlns:a16="http://schemas.microsoft.com/office/drawing/2014/main" id="{9F657523-5EE5-CDAE-06E8-5F7622E0360A}"/>
                </a:ext>
              </a:extLst>
            </p:cNvPr>
            <p:cNvPicPr>
              <a:picLocks noChangeAspect="1"/>
            </p:cNvPicPr>
            <p:nvPr/>
          </p:nvPicPr>
          <p:blipFill rotWithShape="1">
            <a:blip r:embed="rId3"/>
            <a:srcRect t="85555"/>
            <a:stretch/>
          </p:blipFill>
          <p:spPr>
            <a:xfrm>
              <a:off x="5753481" y="6397548"/>
              <a:ext cx="1465054" cy="164734"/>
            </a:xfrm>
            <a:prstGeom prst="rect">
              <a:avLst/>
            </a:prstGeom>
          </p:spPr>
        </p:pic>
      </p:grpSp>
    </p:spTree>
    <p:extLst>
      <p:ext uri="{BB962C8B-B14F-4D97-AF65-F5344CB8AC3E}">
        <p14:creationId xmlns:p14="http://schemas.microsoft.com/office/powerpoint/2010/main" val="1880616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C7711A60-136F-D04B-AC7C-A685DBFD28BF}"/>
              </a:ext>
            </a:extLst>
          </p:cNvPr>
          <p:cNvSpPr/>
          <p:nvPr/>
        </p:nvSpPr>
        <p:spPr>
          <a:xfrm flipV="1">
            <a:off x="0" y="975053"/>
            <a:ext cx="12192000" cy="8880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grpSp>
        <p:nvGrpSpPr>
          <p:cNvPr id="59" name="Group 58">
            <a:extLst>
              <a:ext uri="{FF2B5EF4-FFF2-40B4-BE49-F238E27FC236}">
                <a16:creationId xmlns:a16="http://schemas.microsoft.com/office/drawing/2014/main" id="{649E1274-1ED5-CB4F-95C9-28C6A224C9BB}"/>
              </a:ext>
            </a:extLst>
          </p:cNvPr>
          <p:cNvGrpSpPr/>
          <p:nvPr/>
        </p:nvGrpSpPr>
        <p:grpSpPr>
          <a:xfrm>
            <a:off x="10554146" y="277817"/>
            <a:ext cx="1266225" cy="412012"/>
            <a:chOff x="5753481" y="6085574"/>
            <a:chExt cx="1465054" cy="476708"/>
          </a:xfrm>
        </p:grpSpPr>
        <p:pic>
          <p:nvPicPr>
            <p:cNvPr id="60" name="Picture 59">
              <a:extLst>
                <a:ext uri="{FF2B5EF4-FFF2-40B4-BE49-F238E27FC236}">
                  <a16:creationId xmlns:a16="http://schemas.microsoft.com/office/drawing/2014/main" id="{16F7EA57-1D89-774C-A382-29636E68C4F3}"/>
                </a:ext>
              </a:extLst>
            </p:cNvPr>
            <p:cNvPicPr>
              <a:picLocks noChangeAspect="1"/>
            </p:cNvPicPr>
            <p:nvPr/>
          </p:nvPicPr>
          <p:blipFill rotWithShape="1">
            <a:blip r:embed="rId3"/>
            <a:srcRect b="14445"/>
            <a:stretch/>
          </p:blipFill>
          <p:spPr>
            <a:xfrm>
              <a:off x="6221513" y="6085574"/>
              <a:ext cx="528989" cy="311971"/>
            </a:xfrm>
            <a:prstGeom prst="rect">
              <a:avLst/>
            </a:prstGeom>
          </p:spPr>
        </p:pic>
        <p:pic>
          <p:nvPicPr>
            <p:cNvPr id="61" name="Picture 60">
              <a:extLst>
                <a:ext uri="{FF2B5EF4-FFF2-40B4-BE49-F238E27FC236}">
                  <a16:creationId xmlns:a16="http://schemas.microsoft.com/office/drawing/2014/main" id="{1B3E472E-2BCC-9B4E-900B-6360FDF64933}"/>
                </a:ext>
              </a:extLst>
            </p:cNvPr>
            <p:cNvPicPr>
              <a:picLocks noChangeAspect="1"/>
            </p:cNvPicPr>
            <p:nvPr/>
          </p:nvPicPr>
          <p:blipFill rotWithShape="1">
            <a:blip r:embed="rId3"/>
            <a:srcRect t="85555"/>
            <a:stretch/>
          </p:blipFill>
          <p:spPr>
            <a:xfrm>
              <a:off x="5753481" y="6397548"/>
              <a:ext cx="1465054" cy="164734"/>
            </a:xfrm>
            <a:prstGeom prst="rect">
              <a:avLst/>
            </a:prstGeom>
          </p:spPr>
        </p:pic>
      </p:grpSp>
      <p:sp>
        <p:nvSpPr>
          <p:cNvPr id="34" name="TextBox 33">
            <a:extLst>
              <a:ext uri="{FF2B5EF4-FFF2-40B4-BE49-F238E27FC236}">
                <a16:creationId xmlns:a16="http://schemas.microsoft.com/office/drawing/2014/main" id="{D9280A6F-D38B-DA49-A341-5C6E9179B443}"/>
              </a:ext>
            </a:extLst>
          </p:cNvPr>
          <p:cNvSpPr txBox="1"/>
          <p:nvPr/>
        </p:nvSpPr>
        <p:spPr>
          <a:xfrm>
            <a:off x="15780" y="-308568"/>
            <a:ext cx="4276167"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9600" b="1" spc="-600" dirty="0">
                <a:solidFill>
                  <a:srgbClr val="105A5B">
                    <a:alpha val="22000"/>
                  </a:srgbClr>
                </a:solidFill>
                <a:latin typeface="Source Sans Pro Black" panose="020B0503030403020204" pitchFamily="34" charset="77"/>
                <a:ea typeface="Arial" charset="0"/>
                <a:cs typeface="Arial Black" panose="020B0604020202020204" pitchFamily="34" charset="0"/>
              </a:rPr>
              <a:t>SCIENCE</a:t>
            </a:r>
          </a:p>
        </p:txBody>
      </p:sp>
      <p:sp>
        <p:nvSpPr>
          <p:cNvPr id="31" name="TextBox 30">
            <a:extLst>
              <a:ext uri="{FF2B5EF4-FFF2-40B4-BE49-F238E27FC236}">
                <a16:creationId xmlns:a16="http://schemas.microsoft.com/office/drawing/2014/main" id="{7B4AA840-C67C-0B4A-B0CD-F8B86D781E67}"/>
              </a:ext>
            </a:extLst>
          </p:cNvPr>
          <p:cNvSpPr txBox="1"/>
          <p:nvPr/>
        </p:nvSpPr>
        <p:spPr>
          <a:xfrm>
            <a:off x="371629" y="173889"/>
            <a:ext cx="2461567"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400" b="1" spc="-150" dirty="0">
                <a:solidFill>
                  <a:schemeClr val="bg1"/>
                </a:solidFill>
                <a:latin typeface="Arial Black" panose="020B0604020202020204" pitchFamily="34" charset="0"/>
                <a:ea typeface="Arial" charset="0"/>
                <a:cs typeface="Arial Black" panose="020B0604020202020204" pitchFamily="34" charset="0"/>
              </a:rPr>
              <a:t>SCIENCE TEAM</a:t>
            </a:r>
          </a:p>
        </p:txBody>
      </p:sp>
      <p:sp>
        <p:nvSpPr>
          <p:cNvPr id="4" name="TextBox 3">
            <a:extLst>
              <a:ext uri="{FF2B5EF4-FFF2-40B4-BE49-F238E27FC236}">
                <a16:creationId xmlns:a16="http://schemas.microsoft.com/office/drawing/2014/main" id="{043BC9A3-F1F5-0F89-64C2-26D2348EED2C}"/>
              </a:ext>
            </a:extLst>
          </p:cNvPr>
          <p:cNvSpPr txBox="1"/>
          <p:nvPr/>
        </p:nvSpPr>
        <p:spPr>
          <a:xfrm>
            <a:off x="428306" y="1516234"/>
            <a:ext cx="1172753"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000" b="1" spc="-100" dirty="0">
                <a:solidFill>
                  <a:schemeClr val="bg1"/>
                </a:solidFill>
                <a:latin typeface="Source Sans Pro" panose="020B0503030403020204" pitchFamily="34" charset="77"/>
              </a:rPr>
              <a:t>Cory Reich</a:t>
            </a:r>
            <a:endParaRPr kumimoji="0" lang="en-US" sz="2000" b="1" u="none" strike="noStrike" cap="none" spc="-100" normalizeH="0" dirty="0">
              <a:ln>
                <a:noFill/>
              </a:ln>
              <a:solidFill>
                <a:schemeClr val="bg1"/>
              </a:solidFill>
              <a:effectLst/>
              <a:uFillTx/>
              <a:latin typeface="Source Sans Pro" panose="020B0503030403020204" pitchFamily="34" charset="77"/>
              <a:sym typeface="Helvetica"/>
            </a:endParaRPr>
          </a:p>
        </p:txBody>
      </p:sp>
      <p:sp>
        <p:nvSpPr>
          <p:cNvPr id="5" name="TextBox 4">
            <a:extLst>
              <a:ext uri="{FF2B5EF4-FFF2-40B4-BE49-F238E27FC236}">
                <a16:creationId xmlns:a16="http://schemas.microsoft.com/office/drawing/2014/main" id="{DB15BD92-90F1-8957-3522-667F441D4093}"/>
              </a:ext>
            </a:extLst>
          </p:cNvPr>
          <p:cNvSpPr txBox="1"/>
          <p:nvPr/>
        </p:nvSpPr>
        <p:spPr>
          <a:xfrm>
            <a:off x="428306" y="1762452"/>
            <a:ext cx="1465782"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1400" spc="-40" dirty="0">
                <a:solidFill>
                  <a:srgbClr val="F09737"/>
                </a:solidFill>
                <a:latin typeface="Source Sans Pro Light" panose="020B0403030403020204" pitchFamily="34" charset="77"/>
              </a:rPr>
              <a:t>Chief Science Officer</a:t>
            </a:r>
            <a:endParaRPr kumimoji="0" lang="en-US" sz="1400" u="none" strike="noStrike" cap="none" spc="-40" normalizeH="0" dirty="0">
              <a:ln>
                <a:noFill/>
              </a:ln>
              <a:solidFill>
                <a:srgbClr val="F09737"/>
              </a:solidFill>
              <a:effectLst/>
              <a:uFillTx/>
              <a:latin typeface="Source Sans Pro Light" panose="020B0403030403020204" pitchFamily="34" charset="77"/>
              <a:sym typeface="Helvetica"/>
            </a:endParaRPr>
          </a:p>
        </p:txBody>
      </p:sp>
      <p:sp>
        <p:nvSpPr>
          <p:cNvPr id="6" name="TextBox 5">
            <a:extLst>
              <a:ext uri="{FF2B5EF4-FFF2-40B4-BE49-F238E27FC236}">
                <a16:creationId xmlns:a16="http://schemas.microsoft.com/office/drawing/2014/main" id="{FA4B8CBB-2D34-E5A3-32A9-F1AF7D2CDA47}"/>
              </a:ext>
            </a:extLst>
          </p:cNvPr>
          <p:cNvSpPr txBox="1"/>
          <p:nvPr/>
        </p:nvSpPr>
        <p:spPr>
          <a:xfrm>
            <a:off x="2390151" y="1529263"/>
            <a:ext cx="3331156" cy="1754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Bachelors in Family and Human Development</a:t>
            </a:r>
          </a:p>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Masters in Marriage and Family Therapy</a:t>
            </a:r>
          </a:p>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Doctorate in Child Studies and Human Development </a:t>
            </a:r>
          </a:p>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Co-founder, Phoenix Recovery Center</a:t>
            </a:r>
          </a:p>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Cofounder, Institute for Addiction Study</a:t>
            </a:r>
          </a:p>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Authored two books on addiction</a:t>
            </a:r>
          </a:p>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30 </a:t>
            </a:r>
            <a:r>
              <a:rPr lang="en-US" sz="1200" dirty="0" err="1">
                <a:solidFill>
                  <a:schemeClr val="bg1"/>
                </a:solidFill>
                <a:latin typeface="Source Sans Pro Light" panose="020B0403030403020204" pitchFamily="34" charset="0"/>
              </a:rPr>
              <a:t>yrs</a:t>
            </a:r>
            <a:r>
              <a:rPr lang="en-US" sz="1200" dirty="0">
                <a:solidFill>
                  <a:schemeClr val="bg1"/>
                </a:solidFill>
                <a:latin typeface="Source Sans Pro Light" panose="020B0403030403020204" pitchFamily="34" charset="0"/>
              </a:rPr>
              <a:t> in addiction, mental health, life &amp; corporate coaching</a:t>
            </a:r>
          </a:p>
        </p:txBody>
      </p:sp>
      <p:sp>
        <p:nvSpPr>
          <p:cNvPr id="8" name="TextBox 7">
            <a:extLst>
              <a:ext uri="{FF2B5EF4-FFF2-40B4-BE49-F238E27FC236}">
                <a16:creationId xmlns:a16="http://schemas.microsoft.com/office/drawing/2014/main" id="{A5BC3518-40BB-5796-92F8-35EF121070C1}"/>
              </a:ext>
            </a:extLst>
          </p:cNvPr>
          <p:cNvSpPr txBox="1"/>
          <p:nvPr/>
        </p:nvSpPr>
        <p:spPr>
          <a:xfrm>
            <a:off x="383819" y="4121062"/>
            <a:ext cx="1698538"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2000" b="1" u="none" strike="noStrike" cap="none" spc="-100" normalizeH="0" dirty="0">
                <a:ln>
                  <a:noFill/>
                </a:ln>
                <a:solidFill>
                  <a:schemeClr val="bg1"/>
                </a:solidFill>
                <a:effectLst/>
                <a:uFillTx/>
                <a:latin typeface="Source Sans Pro" panose="020B0503030403020204" pitchFamily="34" charset="77"/>
                <a:sym typeface="Helvetica"/>
              </a:rPr>
              <a:t>Stacy Taniguchi</a:t>
            </a:r>
          </a:p>
        </p:txBody>
      </p:sp>
      <p:sp>
        <p:nvSpPr>
          <p:cNvPr id="9" name="TextBox 8">
            <a:extLst>
              <a:ext uri="{FF2B5EF4-FFF2-40B4-BE49-F238E27FC236}">
                <a16:creationId xmlns:a16="http://schemas.microsoft.com/office/drawing/2014/main" id="{2BA721DA-CD23-16E9-5FB5-32CD9975A527}"/>
              </a:ext>
            </a:extLst>
          </p:cNvPr>
          <p:cNvSpPr txBox="1"/>
          <p:nvPr/>
        </p:nvSpPr>
        <p:spPr>
          <a:xfrm>
            <a:off x="383819" y="4429195"/>
            <a:ext cx="949295"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1400" spc="-40" dirty="0">
                <a:solidFill>
                  <a:srgbClr val="F09737"/>
                </a:solidFill>
                <a:latin typeface="Source Sans Pro Light" panose="020B0403030403020204" pitchFamily="34" charset="77"/>
              </a:rPr>
              <a:t>SVP, Science</a:t>
            </a:r>
            <a:endParaRPr kumimoji="0" lang="en-US" sz="1400" u="none" strike="noStrike" cap="none" spc="-40" normalizeH="0" dirty="0">
              <a:ln>
                <a:noFill/>
              </a:ln>
              <a:solidFill>
                <a:srgbClr val="F09737"/>
              </a:solidFill>
              <a:effectLst/>
              <a:uFillTx/>
              <a:latin typeface="Source Sans Pro Light" panose="020B0403030403020204" pitchFamily="34" charset="77"/>
              <a:sym typeface="Helvetica"/>
            </a:endParaRPr>
          </a:p>
        </p:txBody>
      </p:sp>
      <p:sp>
        <p:nvSpPr>
          <p:cNvPr id="12" name="TextBox 11">
            <a:extLst>
              <a:ext uri="{FF2B5EF4-FFF2-40B4-BE49-F238E27FC236}">
                <a16:creationId xmlns:a16="http://schemas.microsoft.com/office/drawing/2014/main" id="{2EBE4D08-8B07-826B-6C9D-B16CF42EC2AB}"/>
              </a:ext>
            </a:extLst>
          </p:cNvPr>
          <p:cNvSpPr txBox="1"/>
          <p:nvPr/>
        </p:nvSpPr>
        <p:spPr>
          <a:xfrm>
            <a:off x="2390150" y="4072015"/>
            <a:ext cx="3338159" cy="2123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Climbed 6 of the highest summits in the world</a:t>
            </a:r>
          </a:p>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International keynote speaker</a:t>
            </a:r>
          </a:p>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Professor, Experience Design and Management from Brigham Young University’s Marriott School of Business</a:t>
            </a:r>
          </a:p>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Ph.D. from BYU in the science of experiential education</a:t>
            </a:r>
          </a:p>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Owner and chief guide of </a:t>
            </a:r>
            <a:r>
              <a:rPr lang="en-US" sz="1200" dirty="0" err="1">
                <a:solidFill>
                  <a:schemeClr val="bg1"/>
                </a:solidFill>
                <a:latin typeface="Source Sans Pro Light" panose="020B0403030403020204" pitchFamily="34" charset="0"/>
              </a:rPr>
              <a:t>Kahiltna</a:t>
            </a:r>
            <a:r>
              <a:rPr lang="en-US" sz="1200" dirty="0">
                <a:solidFill>
                  <a:schemeClr val="bg1"/>
                </a:solidFill>
                <a:latin typeface="Source Sans Pro Light" panose="020B0403030403020204" pitchFamily="34" charset="0"/>
              </a:rPr>
              <a:t> Visions, international expedition leadership training. </a:t>
            </a:r>
          </a:p>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10 years, designing programs for corporate leaders and EMBA/MBA students</a:t>
            </a:r>
          </a:p>
        </p:txBody>
      </p:sp>
      <p:sp>
        <p:nvSpPr>
          <p:cNvPr id="17" name="TextBox 16">
            <a:extLst>
              <a:ext uri="{FF2B5EF4-FFF2-40B4-BE49-F238E27FC236}">
                <a16:creationId xmlns:a16="http://schemas.microsoft.com/office/drawing/2014/main" id="{C75B6915-1B0C-2886-9E9D-EBC6160C7E42}"/>
              </a:ext>
            </a:extLst>
          </p:cNvPr>
          <p:cNvSpPr txBox="1"/>
          <p:nvPr/>
        </p:nvSpPr>
        <p:spPr>
          <a:xfrm>
            <a:off x="6323857" y="1458549"/>
            <a:ext cx="1913340"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000" b="1" spc="-100" dirty="0">
                <a:solidFill>
                  <a:schemeClr val="bg1"/>
                </a:solidFill>
                <a:latin typeface="Source Sans Pro" panose="020B0503030403020204" pitchFamily="34" charset="77"/>
              </a:rPr>
              <a:t>Kristin </a:t>
            </a:r>
            <a:r>
              <a:rPr lang="en-US" sz="2000" b="1" spc="-100" dirty="0" err="1">
                <a:solidFill>
                  <a:schemeClr val="bg1"/>
                </a:solidFill>
                <a:latin typeface="Source Sans Pro" panose="020B0503030403020204" pitchFamily="34" charset="77"/>
              </a:rPr>
              <a:t>Elinkowski</a:t>
            </a:r>
            <a:endParaRPr kumimoji="0" lang="en-US" sz="2000" b="1" u="none" strike="noStrike" cap="none" spc="-100" normalizeH="0" dirty="0">
              <a:ln>
                <a:noFill/>
              </a:ln>
              <a:solidFill>
                <a:schemeClr val="bg1"/>
              </a:solidFill>
              <a:effectLst/>
              <a:uFillTx/>
              <a:latin typeface="Source Sans Pro" panose="020B0503030403020204" pitchFamily="34" charset="77"/>
              <a:sym typeface="Helvetica"/>
            </a:endParaRPr>
          </a:p>
        </p:txBody>
      </p:sp>
      <p:sp>
        <p:nvSpPr>
          <p:cNvPr id="18" name="TextBox 17">
            <a:extLst>
              <a:ext uri="{FF2B5EF4-FFF2-40B4-BE49-F238E27FC236}">
                <a16:creationId xmlns:a16="http://schemas.microsoft.com/office/drawing/2014/main" id="{CC37EB21-00F6-5A7E-FE56-7561CD008F0E}"/>
              </a:ext>
            </a:extLst>
          </p:cNvPr>
          <p:cNvSpPr txBox="1"/>
          <p:nvPr/>
        </p:nvSpPr>
        <p:spPr>
          <a:xfrm>
            <a:off x="6323857" y="1704767"/>
            <a:ext cx="1527978"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1400" spc="-40" dirty="0">
                <a:solidFill>
                  <a:srgbClr val="F09737"/>
                </a:solidFill>
                <a:latin typeface="Source Sans Pro Light" panose="020B0403030403020204" pitchFamily="34" charset="77"/>
              </a:rPr>
              <a:t>Sr. Research Scientist</a:t>
            </a:r>
            <a:endParaRPr kumimoji="0" lang="en-US" sz="1400" u="none" strike="noStrike" cap="none" spc="-40" normalizeH="0" dirty="0">
              <a:ln>
                <a:noFill/>
              </a:ln>
              <a:solidFill>
                <a:srgbClr val="F09737"/>
              </a:solidFill>
              <a:effectLst/>
              <a:uFillTx/>
              <a:latin typeface="Source Sans Pro Light" panose="020B0403030403020204" pitchFamily="34" charset="77"/>
              <a:sym typeface="Helvetica"/>
            </a:endParaRPr>
          </a:p>
        </p:txBody>
      </p:sp>
      <p:sp>
        <p:nvSpPr>
          <p:cNvPr id="19" name="TextBox 18">
            <a:extLst>
              <a:ext uri="{FF2B5EF4-FFF2-40B4-BE49-F238E27FC236}">
                <a16:creationId xmlns:a16="http://schemas.microsoft.com/office/drawing/2014/main" id="{8A306AAF-3F4A-EC1C-3575-1D73F88FC86B}"/>
              </a:ext>
            </a:extLst>
          </p:cNvPr>
          <p:cNvSpPr txBox="1"/>
          <p:nvPr/>
        </p:nvSpPr>
        <p:spPr>
          <a:xfrm>
            <a:off x="8410113" y="1516234"/>
            <a:ext cx="3294863" cy="1754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Masters of Applied Positive Psychology, University of Pennsylvania</a:t>
            </a:r>
          </a:p>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BA, Political Science, Weber State</a:t>
            </a:r>
          </a:p>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Business Broker, Alpine Business Brokers</a:t>
            </a:r>
          </a:p>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President, Blazing Innovations</a:t>
            </a:r>
          </a:p>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Chairman, Utah State Charter School Board</a:t>
            </a:r>
          </a:p>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Charter School Representative, Utah State School Board</a:t>
            </a:r>
          </a:p>
          <a:p>
            <a:pPr marL="171450" indent="-171450">
              <a:buFont typeface="Arial" panose="020B0604020202020204" pitchFamily="34" charset="0"/>
              <a:buChar char="•"/>
            </a:pPr>
            <a:endParaRPr lang="en-US" sz="1200" dirty="0">
              <a:solidFill>
                <a:schemeClr val="bg1"/>
              </a:solidFill>
              <a:latin typeface="Source Sans Pro Light" panose="020B0403030403020204" pitchFamily="34" charset="0"/>
            </a:endParaRPr>
          </a:p>
        </p:txBody>
      </p:sp>
      <p:sp>
        <p:nvSpPr>
          <p:cNvPr id="21" name="TextBox 20">
            <a:extLst>
              <a:ext uri="{FF2B5EF4-FFF2-40B4-BE49-F238E27FC236}">
                <a16:creationId xmlns:a16="http://schemas.microsoft.com/office/drawing/2014/main" id="{61529CF0-F051-696A-0F9F-A5218695356D}"/>
              </a:ext>
            </a:extLst>
          </p:cNvPr>
          <p:cNvSpPr txBox="1"/>
          <p:nvPr/>
        </p:nvSpPr>
        <p:spPr>
          <a:xfrm>
            <a:off x="6382329" y="4064176"/>
            <a:ext cx="1139090"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000" b="1" spc="-100" dirty="0">
                <a:solidFill>
                  <a:schemeClr val="bg1"/>
                </a:solidFill>
                <a:latin typeface="Source Sans Pro" panose="020B0503030403020204" pitchFamily="34" charset="77"/>
              </a:rPr>
              <a:t>Craig Case</a:t>
            </a:r>
            <a:endParaRPr kumimoji="0" lang="en-US" sz="2000" b="1" u="none" strike="noStrike" cap="none" spc="-100" normalizeH="0" dirty="0">
              <a:ln>
                <a:noFill/>
              </a:ln>
              <a:solidFill>
                <a:schemeClr val="bg1"/>
              </a:solidFill>
              <a:effectLst/>
              <a:uFillTx/>
              <a:latin typeface="Source Sans Pro" panose="020B0503030403020204" pitchFamily="34" charset="77"/>
              <a:sym typeface="Helvetica"/>
            </a:endParaRPr>
          </a:p>
        </p:txBody>
      </p:sp>
      <p:sp>
        <p:nvSpPr>
          <p:cNvPr id="22" name="TextBox 21">
            <a:extLst>
              <a:ext uri="{FF2B5EF4-FFF2-40B4-BE49-F238E27FC236}">
                <a16:creationId xmlns:a16="http://schemas.microsoft.com/office/drawing/2014/main" id="{5BAF15DF-6A81-5CEC-EC69-B25DB4FD89A0}"/>
              </a:ext>
            </a:extLst>
          </p:cNvPr>
          <p:cNvSpPr txBox="1"/>
          <p:nvPr/>
        </p:nvSpPr>
        <p:spPr>
          <a:xfrm>
            <a:off x="6382329" y="4361399"/>
            <a:ext cx="1813634"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1400" spc="-40" dirty="0">
                <a:solidFill>
                  <a:srgbClr val="F09737"/>
                </a:solidFill>
                <a:latin typeface="Source Sans Pro Light" panose="020B0403030403020204" pitchFamily="34" charset="77"/>
              </a:rPr>
              <a:t>Director, Applied Science</a:t>
            </a:r>
            <a:endParaRPr kumimoji="0" lang="en-US" sz="1400" u="none" strike="noStrike" cap="none" spc="-40" normalizeH="0" dirty="0">
              <a:ln>
                <a:noFill/>
              </a:ln>
              <a:solidFill>
                <a:srgbClr val="F09737"/>
              </a:solidFill>
              <a:effectLst/>
              <a:uFillTx/>
              <a:latin typeface="Source Sans Pro Light" panose="020B0403030403020204" pitchFamily="34" charset="77"/>
              <a:sym typeface="Helvetica"/>
            </a:endParaRPr>
          </a:p>
        </p:txBody>
      </p:sp>
      <p:sp>
        <p:nvSpPr>
          <p:cNvPr id="23" name="TextBox 22">
            <a:extLst>
              <a:ext uri="{FF2B5EF4-FFF2-40B4-BE49-F238E27FC236}">
                <a16:creationId xmlns:a16="http://schemas.microsoft.com/office/drawing/2014/main" id="{9A3B406B-37EE-6B66-0635-89C6199C45DB}"/>
              </a:ext>
            </a:extLst>
          </p:cNvPr>
          <p:cNvSpPr txBox="1"/>
          <p:nvPr/>
        </p:nvSpPr>
        <p:spPr>
          <a:xfrm>
            <a:off x="8410113" y="4068689"/>
            <a:ext cx="3294863"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Partner, </a:t>
            </a:r>
            <a:r>
              <a:rPr lang="en-US" sz="1200" dirty="0" err="1">
                <a:solidFill>
                  <a:schemeClr val="bg1"/>
                </a:solidFill>
                <a:latin typeface="Source Sans Pro Light" panose="020B0403030403020204" pitchFamily="34" charset="0"/>
              </a:rPr>
              <a:t>Ampelis</a:t>
            </a:r>
            <a:r>
              <a:rPr lang="en-US" sz="1200" dirty="0">
                <a:solidFill>
                  <a:schemeClr val="bg1"/>
                </a:solidFill>
                <a:latin typeface="Source Sans Pro Light" panose="020B0403030403020204" pitchFamily="34" charset="0"/>
              </a:rPr>
              <a:t> Consulting</a:t>
            </a:r>
          </a:p>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Author, Founder, Inspired Solutions Publishing</a:t>
            </a:r>
          </a:p>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Co-Founder, Direct Selling Institute</a:t>
            </a:r>
          </a:p>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Co-Founder, One Thing Group</a:t>
            </a:r>
          </a:p>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President, Max International</a:t>
            </a:r>
          </a:p>
          <a:p>
            <a:pPr marL="171450" indent="-171450">
              <a:buFont typeface="Arial" panose="020B0604020202020204" pitchFamily="34" charset="0"/>
              <a:buChar char="•"/>
            </a:pPr>
            <a:r>
              <a:rPr lang="en-US" sz="1200" dirty="0">
                <a:solidFill>
                  <a:schemeClr val="bg1"/>
                </a:solidFill>
                <a:latin typeface="Source Sans Pro Light" panose="020B0403030403020204" pitchFamily="34" charset="0"/>
              </a:rPr>
              <a:t>VP Sales, Franklin Covey</a:t>
            </a:r>
          </a:p>
        </p:txBody>
      </p:sp>
      <p:cxnSp>
        <p:nvCxnSpPr>
          <p:cNvPr id="24" name="Straight Connector 23">
            <a:extLst>
              <a:ext uri="{FF2B5EF4-FFF2-40B4-BE49-F238E27FC236}">
                <a16:creationId xmlns:a16="http://schemas.microsoft.com/office/drawing/2014/main" id="{04AF5223-8A84-9262-55C5-AC8CCF52E290}"/>
              </a:ext>
            </a:extLst>
          </p:cNvPr>
          <p:cNvCxnSpPr>
            <a:cxnSpLocks/>
          </p:cNvCxnSpPr>
          <p:nvPr/>
        </p:nvCxnSpPr>
        <p:spPr>
          <a:xfrm flipH="1">
            <a:off x="322766" y="3650798"/>
            <a:ext cx="11544411" cy="0"/>
          </a:xfrm>
          <a:prstGeom prst="line">
            <a:avLst/>
          </a:prstGeom>
          <a:noFill/>
          <a:ln w="12700" cap="flat">
            <a:solidFill>
              <a:srgbClr val="778699"/>
            </a:solidFill>
            <a:prstDash val="sysDot"/>
            <a:round/>
          </a:ln>
          <a:effectLst/>
          <a:sp3d/>
        </p:spPr>
        <p:style>
          <a:lnRef idx="0">
            <a:scrgbClr r="0" g="0" b="0"/>
          </a:lnRef>
          <a:fillRef idx="0">
            <a:scrgbClr r="0" g="0" b="0"/>
          </a:fillRef>
          <a:effectRef idx="0">
            <a:scrgbClr r="0" g="0" b="0"/>
          </a:effectRef>
          <a:fontRef idx="none"/>
        </p:style>
      </p:cxnSp>
      <p:cxnSp>
        <p:nvCxnSpPr>
          <p:cNvPr id="26" name="Straight Connector 25">
            <a:extLst>
              <a:ext uri="{FF2B5EF4-FFF2-40B4-BE49-F238E27FC236}">
                <a16:creationId xmlns:a16="http://schemas.microsoft.com/office/drawing/2014/main" id="{638E027F-7384-E742-D75D-31440919BA58}"/>
              </a:ext>
            </a:extLst>
          </p:cNvPr>
          <p:cNvCxnSpPr>
            <a:cxnSpLocks/>
          </p:cNvCxnSpPr>
          <p:nvPr/>
        </p:nvCxnSpPr>
        <p:spPr>
          <a:xfrm flipV="1">
            <a:off x="6022581" y="1391018"/>
            <a:ext cx="0" cy="5116573"/>
          </a:xfrm>
          <a:prstGeom prst="line">
            <a:avLst/>
          </a:prstGeom>
          <a:noFill/>
          <a:ln w="12700" cap="flat">
            <a:solidFill>
              <a:srgbClr val="778699"/>
            </a:solidFill>
            <a:prstDash val="sysDot"/>
            <a:round/>
          </a:ln>
          <a:effectLst/>
          <a:sp3d/>
        </p:spPr>
        <p:style>
          <a:lnRef idx="0">
            <a:scrgbClr r="0" g="0" b="0"/>
          </a:lnRef>
          <a:fillRef idx="0">
            <a:scrgbClr r="0" g="0" b="0"/>
          </a:fillRef>
          <a:effectRef idx="0">
            <a:scrgbClr r="0" g="0" b="0"/>
          </a:effectRef>
          <a:fontRef idx="none"/>
        </p:style>
      </p:cxnSp>
      <p:sp>
        <p:nvSpPr>
          <p:cNvPr id="30" name="TextBox 29">
            <a:extLst>
              <a:ext uri="{FF2B5EF4-FFF2-40B4-BE49-F238E27FC236}">
                <a16:creationId xmlns:a16="http://schemas.microsoft.com/office/drawing/2014/main" id="{F498369C-FE27-E1D7-9A9F-DD53AF668524}"/>
              </a:ext>
            </a:extLst>
          </p:cNvPr>
          <p:cNvSpPr txBox="1"/>
          <p:nvPr/>
        </p:nvSpPr>
        <p:spPr>
          <a:xfrm>
            <a:off x="383819" y="481663"/>
            <a:ext cx="7111558"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400" u="none" strike="noStrike" cap="none" spc="-40" normalizeH="0" dirty="0">
                <a:ln>
                  <a:noFill/>
                </a:ln>
                <a:solidFill>
                  <a:srgbClr val="F09737"/>
                </a:solidFill>
                <a:effectLst/>
                <a:uFillTx/>
                <a:latin typeface="Source Sans Pro Light" panose="020B0403030403020204" pitchFamily="34" charset="77"/>
                <a:sym typeface="Helvetica"/>
              </a:rPr>
              <a:t>Outside of external validation resources, these constitute the core contributors of our science foundation</a:t>
            </a:r>
          </a:p>
        </p:txBody>
      </p:sp>
    </p:spTree>
    <p:extLst>
      <p:ext uri="{BB962C8B-B14F-4D97-AF65-F5344CB8AC3E}">
        <p14:creationId xmlns:p14="http://schemas.microsoft.com/office/powerpoint/2010/main" val="3034909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FF9840D-38FE-3A44-B158-F412E8C04073}"/>
              </a:ext>
            </a:extLst>
          </p:cNvPr>
          <p:cNvGrpSpPr/>
          <p:nvPr/>
        </p:nvGrpSpPr>
        <p:grpSpPr>
          <a:xfrm>
            <a:off x="4014869" y="1482561"/>
            <a:ext cx="4015867" cy="2157787"/>
            <a:chOff x="4014869" y="1058724"/>
            <a:chExt cx="4015867" cy="5533916"/>
          </a:xfrm>
        </p:grpSpPr>
        <p:cxnSp>
          <p:nvCxnSpPr>
            <p:cNvPr id="37" name="Straight Connector 36">
              <a:extLst>
                <a:ext uri="{FF2B5EF4-FFF2-40B4-BE49-F238E27FC236}">
                  <a16:creationId xmlns:a16="http://schemas.microsoft.com/office/drawing/2014/main" id="{B25ED899-7541-394B-AA31-AEC8F26BE579}"/>
                </a:ext>
              </a:extLst>
            </p:cNvPr>
            <p:cNvCxnSpPr>
              <a:cxnSpLocks/>
            </p:cNvCxnSpPr>
            <p:nvPr/>
          </p:nvCxnSpPr>
          <p:spPr>
            <a:xfrm flipV="1">
              <a:off x="4014869" y="1058724"/>
              <a:ext cx="0" cy="5533915"/>
            </a:xfrm>
            <a:prstGeom prst="line">
              <a:avLst/>
            </a:prstGeom>
            <a:noFill/>
            <a:ln w="12700" cap="flat">
              <a:solidFill>
                <a:srgbClr val="778699"/>
              </a:solidFill>
              <a:prstDash val="sysDot"/>
              <a:round/>
            </a:ln>
            <a:effectLst/>
            <a:sp3d/>
          </p:spPr>
          <p:style>
            <a:lnRef idx="0">
              <a:scrgbClr r="0" g="0" b="0"/>
            </a:lnRef>
            <a:fillRef idx="0">
              <a:scrgbClr r="0" g="0" b="0"/>
            </a:fillRef>
            <a:effectRef idx="0">
              <a:scrgbClr r="0" g="0" b="0"/>
            </a:effectRef>
            <a:fontRef idx="none"/>
          </p:style>
        </p:cxnSp>
        <p:cxnSp>
          <p:nvCxnSpPr>
            <p:cNvPr id="44" name="Straight Connector 43">
              <a:extLst>
                <a:ext uri="{FF2B5EF4-FFF2-40B4-BE49-F238E27FC236}">
                  <a16:creationId xmlns:a16="http://schemas.microsoft.com/office/drawing/2014/main" id="{3C95F4CE-225A-EF40-AF45-A9E9E8CDACC5}"/>
                </a:ext>
              </a:extLst>
            </p:cNvPr>
            <p:cNvCxnSpPr>
              <a:cxnSpLocks/>
            </p:cNvCxnSpPr>
            <p:nvPr/>
          </p:nvCxnSpPr>
          <p:spPr>
            <a:xfrm flipV="1">
              <a:off x="8030736" y="1058725"/>
              <a:ext cx="0" cy="5533915"/>
            </a:xfrm>
            <a:prstGeom prst="line">
              <a:avLst/>
            </a:prstGeom>
            <a:noFill/>
            <a:ln w="12700" cap="flat">
              <a:solidFill>
                <a:srgbClr val="778699"/>
              </a:solidFill>
              <a:prstDash val="sysDot"/>
              <a:round/>
            </a:ln>
            <a:effectLst/>
            <a:sp3d/>
          </p:spPr>
          <p:style>
            <a:lnRef idx="0">
              <a:scrgbClr r="0" g="0" b="0"/>
            </a:lnRef>
            <a:fillRef idx="0">
              <a:scrgbClr r="0" g="0" b="0"/>
            </a:fillRef>
            <a:effectRef idx="0">
              <a:scrgbClr r="0" g="0" b="0"/>
            </a:effectRef>
            <a:fontRef idx="none"/>
          </p:style>
        </p:cxnSp>
      </p:grpSp>
      <p:cxnSp>
        <p:nvCxnSpPr>
          <p:cNvPr id="25" name="Straight Connector 24">
            <a:extLst>
              <a:ext uri="{FF2B5EF4-FFF2-40B4-BE49-F238E27FC236}">
                <a16:creationId xmlns:a16="http://schemas.microsoft.com/office/drawing/2014/main" id="{938FBEC0-FDAE-8A4A-BDA7-E89CFEAF9898}"/>
              </a:ext>
            </a:extLst>
          </p:cNvPr>
          <p:cNvCxnSpPr>
            <a:cxnSpLocks/>
          </p:cNvCxnSpPr>
          <p:nvPr/>
        </p:nvCxnSpPr>
        <p:spPr>
          <a:xfrm flipH="1">
            <a:off x="322766" y="3852441"/>
            <a:ext cx="3438743" cy="0"/>
          </a:xfrm>
          <a:prstGeom prst="line">
            <a:avLst/>
          </a:prstGeom>
          <a:noFill/>
          <a:ln w="12700" cap="flat">
            <a:solidFill>
              <a:srgbClr val="778699"/>
            </a:solidFill>
            <a:prstDash val="sysDot"/>
            <a:round/>
          </a:ln>
          <a:effectLst/>
          <a:sp3d/>
        </p:spPr>
        <p:style>
          <a:lnRef idx="0">
            <a:scrgbClr r="0" g="0" b="0"/>
          </a:lnRef>
          <a:fillRef idx="0">
            <a:scrgbClr r="0" g="0" b="0"/>
          </a:fillRef>
          <a:effectRef idx="0">
            <a:scrgbClr r="0" g="0" b="0"/>
          </a:effectRef>
          <a:fontRef idx="none"/>
        </p:style>
      </p:cxnSp>
      <p:grpSp>
        <p:nvGrpSpPr>
          <p:cNvPr id="61" name="Group 60">
            <a:extLst>
              <a:ext uri="{FF2B5EF4-FFF2-40B4-BE49-F238E27FC236}">
                <a16:creationId xmlns:a16="http://schemas.microsoft.com/office/drawing/2014/main" id="{CE5F07D9-0632-2C45-A1B4-62570D208D6D}"/>
              </a:ext>
            </a:extLst>
          </p:cNvPr>
          <p:cNvGrpSpPr/>
          <p:nvPr/>
        </p:nvGrpSpPr>
        <p:grpSpPr>
          <a:xfrm>
            <a:off x="4014869" y="4065326"/>
            <a:ext cx="4015867" cy="2157787"/>
            <a:chOff x="4014869" y="1058724"/>
            <a:chExt cx="4015867" cy="5533916"/>
          </a:xfrm>
        </p:grpSpPr>
        <p:cxnSp>
          <p:nvCxnSpPr>
            <p:cNvPr id="62" name="Straight Connector 61">
              <a:extLst>
                <a:ext uri="{FF2B5EF4-FFF2-40B4-BE49-F238E27FC236}">
                  <a16:creationId xmlns:a16="http://schemas.microsoft.com/office/drawing/2014/main" id="{F8170733-7C4F-914A-97E5-5F7FDB7B2598}"/>
                </a:ext>
              </a:extLst>
            </p:cNvPr>
            <p:cNvCxnSpPr>
              <a:cxnSpLocks/>
            </p:cNvCxnSpPr>
            <p:nvPr/>
          </p:nvCxnSpPr>
          <p:spPr>
            <a:xfrm flipV="1">
              <a:off x="4014869" y="1058724"/>
              <a:ext cx="0" cy="5533915"/>
            </a:xfrm>
            <a:prstGeom prst="line">
              <a:avLst/>
            </a:prstGeom>
            <a:noFill/>
            <a:ln w="12700" cap="flat">
              <a:solidFill>
                <a:srgbClr val="778699"/>
              </a:solidFill>
              <a:prstDash val="sysDot"/>
              <a:round/>
            </a:ln>
            <a:effectLst/>
            <a:sp3d/>
          </p:spPr>
          <p:style>
            <a:lnRef idx="0">
              <a:scrgbClr r="0" g="0" b="0"/>
            </a:lnRef>
            <a:fillRef idx="0">
              <a:scrgbClr r="0" g="0" b="0"/>
            </a:fillRef>
            <a:effectRef idx="0">
              <a:scrgbClr r="0" g="0" b="0"/>
            </a:effectRef>
            <a:fontRef idx="none"/>
          </p:style>
        </p:cxnSp>
        <p:cxnSp>
          <p:nvCxnSpPr>
            <p:cNvPr id="63" name="Straight Connector 62">
              <a:extLst>
                <a:ext uri="{FF2B5EF4-FFF2-40B4-BE49-F238E27FC236}">
                  <a16:creationId xmlns:a16="http://schemas.microsoft.com/office/drawing/2014/main" id="{B7D31650-0B6F-C74A-AE21-596AD1C13878}"/>
                </a:ext>
              </a:extLst>
            </p:cNvPr>
            <p:cNvCxnSpPr>
              <a:cxnSpLocks/>
            </p:cNvCxnSpPr>
            <p:nvPr/>
          </p:nvCxnSpPr>
          <p:spPr>
            <a:xfrm flipV="1">
              <a:off x="8030736" y="1058725"/>
              <a:ext cx="0" cy="5533915"/>
            </a:xfrm>
            <a:prstGeom prst="line">
              <a:avLst/>
            </a:prstGeom>
            <a:noFill/>
            <a:ln w="12700" cap="flat">
              <a:solidFill>
                <a:srgbClr val="778699"/>
              </a:solidFill>
              <a:prstDash val="sysDot"/>
              <a:round/>
            </a:ln>
            <a:effectLst/>
            <a:sp3d/>
          </p:spPr>
          <p:style>
            <a:lnRef idx="0">
              <a:scrgbClr r="0" g="0" b="0"/>
            </a:lnRef>
            <a:fillRef idx="0">
              <a:scrgbClr r="0" g="0" b="0"/>
            </a:fillRef>
            <a:effectRef idx="0">
              <a:scrgbClr r="0" g="0" b="0"/>
            </a:effectRef>
            <a:fontRef idx="none"/>
          </p:style>
        </p:cxnSp>
      </p:grpSp>
      <p:cxnSp>
        <p:nvCxnSpPr>
          <p:cNvPr id="64" name="Straight Connector 63">
            <a:extLst>
              <a:ext uri="{FF2B5EF4-FFF2-40B4-BE49-F238E27FC236}">
                <a16:creationId xmlns:a16="http://schemas.microsoft.com/office/drawing/2014/main" id="{2B76489B-3AFE-0E47-8541-DCF0AC45B89C}"/>
              </a:ext>
            </a:extLst>
          </p:cNvPr>
          <p:cNvCxnSpPr>
            <a:cxnSpLocks/>
          </p:cNvCxnSpPr>
          <p:nvPr/>
        </p:nvCxnSpPr>
        <p:spPr>
          <a:xfrm flipH="1">
            <a:off x="4253324" y="3852441"/>
            <a:ext cx="3438743" cy="0"/>
          </a:xfrm>
          <a:prstGeom prst="line">
            <a:avLst/>
          </a:prstGeom>
          <a:noFill/>
          <a:ln w="12700" cap="flat">
            <a:solidFill>
              <a:srgbClr val="778699"/>
            </a:solidFill>
            <a:prstDash val="sysDot"/>
            <a:round/>
          </a:ln>
          <a:effectLst/>
          <a:sp3d/>
        </p:spPr>
        <p:style>
          <a:lnRef idx="0">
            <a:scrgbClr r="0" g="0" b="0"/>
          </a:lnRef>
          <a:fillRef idx="0">
            <a:scrgbClr r="0" g="0" b="0"/>
          </a:fillRef>
          <a:effectRef idx="0">
            <a:scrgbClr r="0" g="0" b="0"/>
          </a:effectRef>
          <a:fontRef idx="none"/>
        </p:style>
      </p:cxnSp>
      <p:cxnSp>
        <p:nvCxnSpPr>
          <p:cNvPr id="65" name="Straight Connector 64">
            <a:extLst>
              <a:ext uri="{FF2B5EF4-FFF2-40B4-BE49-F238E27FC236}">
                <a16:creationId xmlns:a16="http://schemas.microsoft.com/office/drawing/2014/main" id="{D9122C8E-ED9A-7B4D-B058-3B79CA647F10}"/>
              </a:ext>
            </a:extLst>
          </p:cNvPr>
          <p:cNvCxnSpPr>
            <a:cxnSpLocks/>
          </p:cNvCxnSpPr>
          <p:nvPr/>
        </p:nvCxnSpPr>
        <p:spPr>
          <a:xfrm flipH="1">
            <a:off x="8272299" y="3852441"/>
            <a:ext cx="3438743" cy="0"/>
          </a:xfrm>
          <a:prstGeom prst="line">
            <a:avLst/>
          </a:prstGeom>
          <a:noFill/>
          <a:ln w="12700" cap="flat">
            <a:solidFill>
              <a:srgbClr val="778699"/>
            </a:solidFill>
            <a:prstDash val="sysDot"/>
            <a:round/>
          </a:ln>
          <a:effectLst/>
          <a:sp3d/>
        </p:spPr>
        <p:style>
          <a:lnRef idx="0">
            <a:scrgbClr r="0" g="0" b="0"/>
          </a:lnRef>
          <a:fillRef idx="0">
            <a:scrgbClr r="0" g="0" b="0"/>
          </a:fillRef>
          <a:effectRef idx="0">
            <a:scrgbClr r="0" g="0" b="0"/>
          </a:effectRef>
          <a:fontRef idx="none"/>
        </p:style>
      </p:cxnSp>
      <p:grpSp>
        <p:nvGrpSpPr>
          <p:cNvPr id="53" name="Group 52">
            <a:extLst>
              <a:ext uri="{FF2B5EF4-FFF2-40B4-BE49-F238E27FC236}">
                <a16:creationId xmlns:a16="http://schemas.microsoft.com/office/drawing/2014/main" id="{D587585D-E8BA-144B-9991-C39D0444D2F0}"/>
              </a:ext>
            </a:extLst>
          </p:cNvPr>
          <p:cNvGrpSpPr/>
          <p:nvPr/>
        </p:nvGrpSpPr>
        <p:grpSpPr>
          <a:xfrm>
            <a:off x="423204" y="4063081"/>
            <a:ext cx="3313656" cy="2020921"/>
            <a:chOff x="316566" y="1308872"/>
            <a:chExt cx="3313656" cy="2020921"/>
          </a:xfrm>
        </p:grpSpPr>
        <p:sp>
          <p:nvSpPr>
            <p:cNvPr id="54" name="TextBox 53">
              <a:extLst>
                <a:ext uri="{FF2B5EF4-FFF2-40B4-BE49-F238E27FC236}">
                  <a16:creationId xmlns:a16="http://schemas.microsoft.com/office/drawing/2014/main" id="{EFA20817-293F-DF4F-9EF7-530F7FB74DB7}"/>
                </a:ext>
              </a:extLst>
            </p:cNvPr>
            <p:cNvSpPr txBox="1"/>
            <p:nvPr/>
          </p:nvSpPr>
          <p:spPr>
            <a:xfrm>
              <a:off x="316566" y="1308872"/>
              <a:ext cx="1111839"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2000" b="1" u="none" strike="noStrike" cap="none" spc="-100" normalizeH="0" dirty="0">
                  <a:ln>
                    <a:noFill/>
                  </a:ln>
                  <a:solidFill>
                    <a:schemeClr val="bg1"/>
                  </a:solidFill>
                  <a:effectLst/>
                  <a:uFillTx/>
                  <a:latin typeface="Source Sans Pro" panose="020B0503030403020204" pitchFamily="34" charset="77"/>
                  <a:sym typeface="Helvetica"/>
                </a:rPr>
                <a:t>Ryan Flint</a:t>
              </a:r>
            </a:p>
          </p:txBody>
        </p:sp>
        <p:sp>
          <p:nvSpPr>
            <p:cNvPr id="56" name="TextBox 55">
              <a:extLst>
                <a:ext uri="{FF2B5EF4-FFF2-40B4-BE49-F238E27FC236}">
                  <a16:creationId xmlns:a16="http://schemas.microsoft.com/office/drawing/2014/main" id="{4F0273A9-2A87-5241-A72C-5DC330B4112B}"/>
                </a:ext>
              </a:extLst>
            </p:cNvPr>
            <p:cNvSpPr txBox="1"/>
            <p:nvPr/>
          </p:nvSpPr>
          <p:spPr>
            <a:xfrm>
              <a:off x="344529" y="1852470"/>
              <a:ext cx="3285693" cy="1477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171450" indent="-171450">
                <a:buFont typeface="Arial" panose="020B0604020202020204" pitchFamily="34" charset="0"/>
                <a:buChar char="•"/>
              </a:pPr>
              <a:r>
                <a:rPr lang="en-US" sz="1000" dirty="0">
                  <a:solidFill>
                    <a:schemeClr val="bg1"/>
                  </a:solidFill>
                  <a:latin typeface="Source Sans Pro Light" panose="020B0403030403020204" pitchFamily="34" charset="0"/>
                  <a:ea typeface="Source Sans Pro Light" panose="020B0403030403020204" pitchFamily="34" charset="0"/>
                </a:rPr>
                <a:t>Formerly President of Colliers</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0"/>
                  <a:ea typeface="Source Sans Pro Light" panose="020B0403030403020204" pitchFamily="34" charset="0"/>
                </a:rPr>
                <a:t>Business consultant, mentor</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0"/>
                  <a:ea typeface="Source Sans Pro Light" panose="020B0403030403020204" pitchFamily="34" charset="0"/>
                </a:rPr>
                <a:t>Keynote speaker</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0"/>
                  <a:ea typeface="Source Sans Pro Light" panose="020B0403030403020204" pitchFamily="34" charset="0"/>
                </a:rPr>
                <a:t>Industry-leading expert at customer service and loyalty, and building high-growth, high-impact company and customer cultures </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0"/>
                  <a:ea typeface="Source Sans Pro Light" panose="020B0403030403020204" pitchFamily="34" charset="0"/>
                </a:rPr>
                <a:t>Has conducted and overseen billions of dollars in transactions, while maintaining deep, long-standing relationships with enterprise clients</a:t>
              </a:r>
            </a:p>
          </p:txBody>
        </p:sp>
      </p:grpSp>
      <p:grpSp>
        <p:nvGrpSpPr>
          <p:cNvPr id="57" name="Group 56">
            <a:extLst>
              <a:ext uri="{FF2B5EF4-FFF2-40B4-BE49-F238E27FC236}">
                <a16:creationId xmlns:a16="http://schemas.microsoft.com/office/drawing/2014/main" id="{1374688F-2E5B-434A-9D40-203F56B1532E}"/>
              </a:ext>
            </a:extLst>
          </p:cNvPr>
          <p:cNvGrpSpPr/>
          <p:nvPr/>
        </p:nvGrpSpPr>
        <p:grpSpPr>
          <a:xfrm>
            <a:off x="10554146" y="277817"/>
            <a:ext cx="1266225" cy="412009"/>
            <a:chOff x="5753481" y="6085577"/>
            <a:chExt cx="1465054" cy="476705"/>
          </a:xfrm>
        </p:grpSpPr>
        <p:pic>
          <p:nvPicPr>
            <p:cNvPr id="58" name="Picture 57">
              <a:extLst>
                <a:ext uri="{FF2B5EF4-FFF2-40B4-BE49-F238E27FC236}">
                  <a16:creationId xmlns:a16="http://schemas.microsoft.com/office/drawing/2014/main" id="{1C725C17-4EB9-4A44-8E23-CC2AB3534181}"/>
                </a:ext>
              </a:extLst>
            </p:cNvPr>
            <p:cNvPicPr>
              <a:picLocks noChangeAspect="1"/>
            </p:cNvPicPr>
            <p:nvPr/>
          </p:nvPicPr>
          <p:blipFill rotWithShape="1">
            <a:blip r:embed="rId3"/>
            <a:srcRect b="14445"/>
            <a:stretch/>
          </p:blipFill>
          <p:spPr>
            <a:xfrm>
              <a:off x="6221513" y="6085577"/>
              <a:ext cx="528989" cy="311971"/>
            </a:xfrm>
            <a:prstGeom prst="rect">
              <a:avLst/>
            </a:prstGeom>
          </p:spPr>
        </p:pic>
        <p:pic>
          <p:nvPicPr>
            <p:cNvPr id="59" name="Picture 58">
              <a:extLst>
                <a:ext uri="{FF2B5EF4-FFF2-40B4-BE49-F238E27FC236}">
                  <a16:creationId xmlns:a16="http://schemas.microsoft.com/office/drawing/2014/main" id="{5CDF345B-EDED-9B4B-92F1-AC1888A6835D}"/>
                </a:ext>
              </a:extLst>
            </p:cNvPr>
            <p:cNvPicPr>
              <a:picLocks noChangeAspect="1"/>
            </p:cNvPicPr>
            <p:nvPr/>
          </p:nvPicPr>
          <p:blipFill rotWithShape="1">
            <a:blip r:embed="rId3"/>
            <a:srcRect t="85555"/>
            <a:stretch/>
          </p:blipFill>
          <p:spPr>
            <a:xfrm>
              <a:off x="5753481" y="6397548"/>
              <a:ext cx="1465054" cy="164734"/>
            </a:xfrm>
            <a:prstGeom prst="rect">
              <a:avLst/>
            </a:prstGeom>
          </p:spPr>
        </p:pic>
      </p:grpSp>
      <p:grpSp>
        <p:nvGrpSpPr>
          <p:cNvPr id="43" name="Group 42">
            <a:extLst>
              <a:ext uri="{FF2B5EF4-FFF2-40B4-BE49-F238E27FC236}">
                <a16:creationId xmlns:a16="http://schemas.microsoft.com/office/drawing/2014/main" id="{9510DD47-1C0F-F349-962B-B407F7508303}"/>
              </a:ext>
            </a:extLst>
          </p:cNvPr>
          <p:cNvGrpSpPr/>
          <p:nvPr/>
        </p:nvGrpSpPr>
        <p:grpSpPr>
          <a:xfrm>
            <a:off x="8394454" y="1433008"/>
            <a:ext cx="3194432" cy="1409768"/>
            <a:chOff x="4266143" y="1308872"/>
            <a:chExt cx="3194432" cy="1409768"/>
          </a:xfrm>
        </p:grpSpPr>
        <p:sp>
          <p:nvSpPr>
            <p:cNvPr id="46" name="TextBox 45">
              <a:extLst>
                <a:ext uri="{FF2B5EF4-FFF2-40B4-BE49-F238E27FC236}">
                  <a16:creationId xmlns:a16="http://schemas.microsoft.com/office/drawing/2014/main" id="{8A9CC325-2AA3-EA46-B81D-57F2CFDE50CB}"/>
                </a:ext>
              </a:extLst>
            </p:cNvPr>
            <p:cNvSpPr txBox="1"/>
            <p:nvPr/>
          </p:nvSpPr>
          <p:spPr>
            <a:xfrm>
              <a:off x="4266143" y="1308872"/>
              <a:ext cx="1706553"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2000" b="1" u="none" strike="noStrike" cap="none" spc="-100" normalizeH="0" dirty="0">
                  <a:ln>
                    <a:noFill/>
                  </a:ln>
                  <a:solidFill>
                    <a:schemeClr val="bg1"/>
                  </a:solidFill>
                  <a:effectLst/>
                  <a:uFillTx/>
                  <a:latin typeface="Source Sans Pro" panose="020B0503030403020204" pitchFamily="34" charset="77"/>
                  <a:sym typeface="Helvetica"/>
                </a:rPr>
                <a:t>Niel Nickolaisen</a:t>
              </a:r>
            </a:p>
          </p:txBody>
        </p:sp>
        <p:sp>
          <p:nvSpPr>
            <p:cNvPr id="48" name="TextBox 47">
              <a:extLst>
                <a:ext uri="{FF2B5EF4-FFF2-40B4-BE49-F238E27FC236}">
                  <a16:creationId xmlns:a16="http://schemas.microsoft.com/office/drawing/2014/main" id="{2BDDE922-643F-B047-8D9A-5519396FD800}"/>
                </a:ext>
              </a:extLst>
            </p:cNvPr>
            <p:cNvSpPr txBox="1"/>
            <p:nvPr/>
          </p:nvSpPr>
          <p:spPr>
            <a:xfrm>
              <a:off x="4294107" y="1702981"/>
              <a:ext cx="3166468"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CIO Franklin Covey</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CIO Deseret Book</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CIO WGU (Western Governors University)</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CIO OC Tanner</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Keynote Speaker</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Published Author</a:t>
              </a:r>
            </a:p>
          </p:txBody>
        </p:sp>
      </p:grpSp>
      <p:grpSp>
        <p:nvGrpSpPr>
          <p:cNvPr id="49" name="Group 48">
            <a:extLst>
              <a:ext uri="{FF2B5EF4-FFF2-40B4-BE49-F238E27FC236}">
                <a16:creationId xmlns:a16="http://schemas.microsoft.com/office/drawing/2014/main" id="{649B14D7-D99D-4042-A39C-A50B401A12FA}"/>
              </a:ext>
            </a:extLst>
          </p:cNvPr>
          <p:cNvGrpSpPr/>
          <p:nvPr/>
        </p:nvGrpSpPr>
        <p:grpSpPr>
          <a:xfrm>
            <a:off x="371629" y="1423605"/>
            <a:ext cx="3405266" cy="2261354"/>
            <a:chOff x="423204" y="3724527"/>
            <a:chExt cx="3405266" cy="2261354"/>
          </a:xfrm>
        </p:grpSpPr>
        <p:sp>
          <p:nvSpPr>
            <p:cNvPr id="60" name="TextBox 59">
              <a:extLst>
                <a:ext uri="{FF2B5EF4-FFF2-40B4-BE49-F238E27FC236}">
                  <a16:creationId xmlns:a16="http://schemas.microsoft.com/office/drawing/2014/main" id="{9F8E3C80-B8E3-824A-84AF-E5E2A1AD4645}"/>
                </a:ext>
              </a:extLst>
            </p:cNvPr>
            <p:cNvSpPr txBox="1"/>
            <p:nvPr/>
          </p:nvSpPr>
          <p:spPr>
            <a:xfrm>
              <a:off x="423204" y="3724527"/>
              <a:ext cx="1745025"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000" b="1" spc="-100" dirty="0">
                  <a:solidFill>
                    <a:schemeClr val="bg1"/>
                  </a:solidFill>
                  <a:latin typeface="Source Sans Pro" panose="020B0503030403020204" pitchFamily="34" charset="77"/>
                </a:rPr>
                <a:t>Richard Godfrey</a:t>
              </a:r>
              <a:endParaRPr kumimoji="0" lang="en-US" sz="2000" b="1" u="none" strike="noStrike" cap="none" spc="-100" normalizeH="0" dirty="0">
                <a:ln>
                  <a:noFill/>
                </a:ln>
                <a:solidFill>
                  <a:schemeClr val="bg1"/>
                </a:solidFill>
                <a:effectLst/>
                <a:uFillTx/>
                <a:latin typeface="Source Sans Pro" panose="020B0503030403020204" pitchFamily="34" charset="77"/>
                <a:sym typeface="Helvetica"/>
              </a:endParaRPr>
            </a:p>
          </p:txBody>
        </p:sp>
        <p:sp>
          <p:nvSpPr>
            <p:cNvPr id="67" name="TextBox 66">
              <a:extLst>
                <a:ext uri="{FF2B5EF4-FFF2-40B4-BE49-F238E27FC236}">
                  <a16:creationId xmlns:a16="http://schemas.microsoft.com/office/drawing/2014/main" id="{2E48C5F8-6BE7-1642-9774-ED509D9475FD}"/>
                </a:ext>
              </a:extLst>
            </p:cNvPr>
            <p:cNvSpPr txBox="1"/>
            <p:nvPr/>
          </p:nvSpPr>
          <p:spPr>
            <a:xfrm>
              <a:off x="425159" y="4200781"/>
              <a:ext cx="3403311" cy="17851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Co-founder, </a:t>
              </a:r>
              <a:r>
                <a:rPr lang="en-US" sz="1000" dirty="0" err="1">
                  <a:solidFill>
                    <a:schemeClr val="bg1"/>
                  </a:solidFill>
                  <a:latin typeface="Source Sans Pro Light" panose="020B0403030403020204" pitchFamily="34" charset="77"/>
                </a:rPr>
                <a:t>Ampelis</a:t>
              </a:r>
              <a:r>
                <a:rPr lang="en-US" sz="1000" dirty="0">
                  <a:solidFill>
                    <a:schemeClr val="bg1"/>
                  </a:solidFill>
                  <a:latin typeface="Source Sans Pro Light" panose="020B0403030403020204" pitchFamily="34" charset="77"/>
                </a:rPr>
                <a:t> Leadership Development </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Founder, CEO 3Gaps personal, and leadership development</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Founder The Galileo Initiative, a business consultancy</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Senior international consultant / SME, Franklin Covey (16 </a:t>
              </a:r>
              <a:r>
                <a:rPr lang="en-US" sz="1000" dirty="0" err="1">
                  <a:solidFill>
                    <a:schemeClr val="bg1"/>
                  </a:solidFill>
                  <a:latin typeface="Source Sans Pro Light" panose="020B0403030403020204" pitchFamily="34" charset="77"/>
                </a:rPr>
                <a:t>yrs</a:t>
              </a:r>
              <a:r>
                <a:rPr lang="en-US" sz="1000" dirty="0">
                  <a:solidFill>
                    <a:schemeClr val="bg1"/>
                  </a:solidFill>
                  <a:latin typeface="Source Sans Pro Light" panose="020B0403030403020204" pitchFamily="34" charset="77"/>
                </a:rPr>
                <a:t>)</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Leadership development curriculum (Cisco Systems, Mercedes Benz, US Marine Corps, and many others)</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12 books on org, leadership and personal development</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Degrees in general, behavioral, cognitive, org. psych</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Internationally recognized author, speaker, executive coach and consultant</a:t>
              </a:r>
            </a:p>
            <a:p>
              <a:pPr marL="171450" indent="-171450">
                <a:buFont typeface="Arial" panose="020B0604020202020204" pitchFamily="34" charset="0"/>
                <a:buChar char="•"/>
              </a:pPr>
              <a:endParaRPr lang="en-US" sz="1000" dirty="0">
                <a:solidFill>
                  <a:schemeClr val="bg1"/>
                </a:solidFill>
                <a:latin typeface="Source Sans Pro Light" panose="020B0403030403020204" pitchFamily="34" charset="77"/>
              </a:endParaRPr>
            </a:p>
          </p:txBody>
        </p:sp>
      </p:grpSp>
      <p:sp>
        <p:nvSpPr>
          <p:cNvPr id="2" name="TextBox 1">
            <a:extLst>
              <a:ext uri="{FF2B5EF4-FFF2-40B4-BE49-F238E27FC236}">
                <a16:creationId xmlns:a16="http://schemas.microsoft.com/office/drawing/2014/main" id="{181344BB-9A7A-F00D-0649-120B14165523}"/>
              </a:ext>
            </a:extLst>
          </p:cNvPr>
          <p:cNvSpPr txBox="1"/>
          <p:nvPr/>
        </p:nvSpPr>
        <p:spPr>
          <a:xfrm>
            <a:off x="15780" y="-308568"/>
            <a:ext cx="7448510"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9600" b="1" spc="-600" dirty="0">
                <a:solidFill>
                  <a:srgbClr val="105A5B">
                    <a:alpha val="22000"/>
                  </a:srgbClr>
                </a:solidFill>
                <a:latin typeface="Source Sans Pro Black" panose="020B0503030403020204" pitchFamily="34" charset="77"/>
                <a:ea typeface="Arial" charset="0"/>
                <a:cs typeface="Arial Black" panose="020B0604020202020204" pitchFamily="34" charset="0"/>
              </a:rPr>
              <a:t>CONSULTANTS</a:t>
            </a:r>
          </a:p>
        </p:txBody>
      </p:sp>
      <p:sp>
        <p:nvSpPr>
          <p:cNvPr id="3" name="TextBox 2">
            <a:extLst>
              <a:ext uri="{FF2B5EF4-FFF2-40B4-BE49-F238E27FC236}">
                <a16:creationId xmlns:a16="http://schemas.microsoft.com/office/drawing/2014/main" id="{2EBC6471-63F4-284B-3CE5-CFA32F83224F}"/>
              </a:ext>
            </a:extLst>
          </p:cNvPr>
          <p:cNvSpPr txBox="1"/>
          <p:nvPr/>
        </p:nvSpPr>
        <p:spPr>
          <a:xfrm>
            <a:off x="371629" y="173889"/>
            <a:ext cx="4867675"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400" b="1" spc="-150" dirty="0">
                <a:solidFill>
                  <a:schemeClr val="bg1"/>
                </a:solidFill>
                <a:latin typeface="Arial Black" panose="020B0604020202020204" pitchFamily="34" charset="0"/>
                <a:ea typeface="Arial" charset="0"/>
                <a:cs typeface="Arial Black" panose="020B0604020202020204" pitchFamily="34" charset="0"/>
              </a:rPr>
              <a:t>MANAGEMENT CONSULTANTS</a:t>
            </a:r>
          </a:p>
        </p:txBody>
      </p:sp>
      <p:sp>
        <p:nvSpPr>
          <p:cNvPr id="4" name="TextBox 3">
            <a:extLst>
              <a:ext uri="{FF2B5EF4-FFF2-40B4-BE49-F238E27FC236}">
                <a16:creationId xmlns:a16="http://schemas.microsoft.com/office/drawing/2014/main" id="{6EFEA0E6-4DBC-A0CC-F3D5-D6E5AF35AA49}"/>
              </a:ext>
            </a:extLst>
          </p:cNvPr>
          <p:cNvSpPr txBox="1"/>
          <p:nvPr/>
        </p:nvSpPr>
        <p:spPr>
          <a:xfrm>
            <a:off x="383819" y="481663"/>
            <a:ext cx="7871061"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400" u="none" strike="noStrike" cap="none" spc="-40" normalizeH="0" dirty="0">
                <a:ln>
                  <a:noFill/>
                </a:ln>
                <a:solidFill>
                  <a:srgbClr val="F09737"/>
                </a:solidFill>
                <a:effectLst/>
                <a:uFillTx/>
                <a:latin typeface="Source Sans Pro Light" panose="020B0403030403020204" pitchFamily="34" charset="77"/>
                <a:sym typeface="Helvetica"/>
              </a:rPr>
              <a:t>These individuals constitute the core contributors to our intellectual property, frameworks, and instructional content</a:t>
            </a:r>
          </a:p>
        </p:txBody>
      </p:sp>
      <p:grpSp>
        <p:nvGrpSpPr>
          <p:cNvPr id="7" name="Group 6">
            <a:extLst>
              <a:ext uri="{FF2B5EF4-FFF2-40B4-BE49-F238E27FC236}">
                <a16:creationId xmlns:a16="http://schemas.microsoft.com/office/drawing/2014/main" id="{C0C2F182-07F9-AF0E-D978-D4316422A135}"/>
              </a:ext>
            </a:extLst>
          </p:cNvPr>
          <p:cNvGrpSpPr/>
          <p:nvPr/>
        </p:nvGrpSpPr>
        <p:grpSpPr>
          <a:xfrm>
            <a:off x="4379730" y="1387629"/>
            <a:ext cx="3341317" cy="2246495"/>
            <a:chOff x="8305787" y="1308872"/>
            <a:chExt cx="3341317" cy="2246495"/>
          </a:xfrm>
        </p:grpSpPr>
        <p:sp>
          <p:nvSpPr>
            <p:cNvPr id="8" name="TextBox 7">
              <a:extLst>
                <a:ext uri="{FF2B5EF4-FFF2-40B4-BE49-F238E27FC236}">
                  <a16:creationId xmlns:a16="http://schemas.microsoft.com/office/drawing/2014/main" id="{48A31DA8-F081-8C68-9055-84F0298A68BB}"/>
                </a:ext>
              </a:extLst>
            </p:cNvPr>
            <p:cNvSpPr txBox="1"/>
            <p:nvPr/>
          </p:nvSpPr>
          <p:spPr>
            <a:xfrm>
              <a:off x="8305787" y="1308872"/>
              <a:ext cx="1547856"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000" b="1" spc="-100" dirty="0">
                  <a:solidFill>
                    <a:schemeClr val="bg1"/>
                  </a:solidFill>
                  <a:latin typeface="Source Sans Pro" panose="020B0503030403020204" pitchFamily="34" charset="77"/>
                </a:rPr>
                <a:t>Ralph Harding</a:t>
              </a:r>
              <a:endParaRPr kumimoji="0" lang="en-US" sz="2000" b="1" u="none" strike="noStrike" cap="none" spc="-100" normalizeH="0" dirty="0">
                <a:ln>
                  <a:noFill/>
                </a:ln>
                <a:solidFill>
                  <a:schemeClr val="bg1"/>
                </a:solidFill>
                <a:effectLst/>
                <a:uFillTx/>
                <a:latin typeface="Source Sans Pro" panose="020B0503030403020204" pitchFamily="34" charset="77"/>
                <a:sym typeface="Helvetica"/>
              </a:endParaRPr>
            </a:p>
          </p:txBody>
        </p:sp>
        <p:sp>
          <p:nvSpPr>
            <p:cNvPr id="10" name="TextBox 9">
              <a:extLst>
                <a:ext uri="{FF2B5EF4-FFF2-40B4-BE49-F238E27FC236}">
                  <a16:creationId xmlns:a16="http://schemas.microsoft.com/office/drawing/2014/main" id="{C7F902CF-1EF0-B94A-BFB6-850D1A752C9D}"/>
                </a:ext>
              </a:extLst>
            </p:cNvPr>
            <p:cNvSpPr txBox="1"/>
            <p:nvPr/>
          </p:nvSpPr>
          <p:spPr>
            <a:xfrm>
              <a:off x="8317977" y="1770267"/>
              <a:ext cx="3329127" cy="17851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40 years serving as CEO, CFO, COO, and Chief Business Development Officer </a:t>
              </a:r>
            </a:p>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Member of multiple Boards of Directors and Advisory Boards</a:t>
              </a:r>
            </a:p>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Spans disciplines of:</a:t>
              </a:r>
            </a:p>
            <a:p>
              <a:pPr marL="171450" lvl="1" indent="-171450">
                <a:buFont typeface="Arial" panose="020B0604020202020204" pitchFamily="34" charset="0"/>
                <a:buChar char="•"/>
              </a:pPr>
              <a:r>
                <a:rPr lang="en-US" sz="1000" dirty="0">
                  <a:solidFill>
                    <a:schemeClr val="bg1"/>
                  </a:solidFill>
                  <a:latin typeface="Source Sans Pro ExtraLight" panose="020B0303030403020204" pitchFamily="34" charset="77"/>
                </a:rPr>
                <a:t>Fiduciary and operational governance</a:t>
              </a:r>
            </a:p>
            <a:p>
              <a:pPr marL="171450" lvl="1" indent="-171450">
                <a:buFont typeface="Arial" panose="020B0604020202020204" pitchFamily="34" charset="0"/>
                <a:buChar char="•"/>
              </a:pPr>
              <a:r>
                <a:rPr lang="en-US" sz="1000" dirty="0">
                  <a:solidFill>
                    <a:schemeClr val="bg1"/>
                  </a:solidFill>
                  <a:latin typeface="Source Sans Pro ExtraLight" panose="020B0303030403020204" pitchFamily="34" charset="77"/>
                </a:rPr>
                <a:t>Leadership and management</a:t>
              </a:r>
            </a:p>
            <a:p>
              <a:pPr marL="171450" lvl="1" indent="-171450">
                <a:buFont typeface="Arial" panose="020B0604020202020204" pitchFamily="34" charset="0"/>
                <a:buChar char="•"/>
              </a:pPr>
              <a:r>
                <a:rPr lang="en-US" sz="1000" dirty="0">
                  <a:solidFill>
                    <a:schemeClr val="bg1"/>
                  </a:solidFill>
                  <a:latin typeface="Source Sans Pro ExtraLight" panose="020B0303030403020204" pitchFamily="34" charset="77"/>
                </a:rPr>
                <a:t>Product quality and delivery</a:t>
              </a:r>
            </a:p>
            <a:p>
              <a:pPr marL="171450" lvl="1" indent="-171450">
                <a:buFont typeface="Arial" panose="020B0604020202020204" pitchFamily="34" charset="0"/>
                <a:buChar char="•"/>
              </a:pPr>
              <a:r>
                <a:rPr lang="en-US" sz="1000" dirty="0">
                  <a:solidFill>
                    <a:schemeClr val="bg1"/>
                  </a:solidFill>
                  <a:latin typeface="Source Sans Pro ExtraLight" panose="020B0303030403020204" pitchFamily="34" charset="77"/>
                </a:rPr>
                <a:t>Business development, marketing and sales</a:t>
              </a:r>
            </a:p>
            <a:p>
              <a:pPr marL="171450" lvl="1" indent="-171450">
                <a:buFont typeface="Arial" panose="020B0604020202020204" pitchFamily="34" charset="0"/>
                <a:buChar char="•"/>
              </a:pPr>
              <a:r>
                <a:rPr lang="en-US" sz="1000" dirty="0">
                  <a:solidFill>
                    <a:schemeClr val="bg1"/>
                  </a:solidFill>
                  <a:latin typeface="Source Sans Pro ExtraLight" panose="020B0303030403020204" pitchFamily="34" charset="77"/>
                </a:rPr>
                <a:t>Operations infrastructure and support</a:t>
              </a:r>
            </a:p>
            <a:p>
              <a:pPr marL="171450" lvl="1" indent="-171450">
                <a:buFont typeface="Arial" panose="020B0604020202020204" pitchFamily="34" charset="0"/>
                <a:buChar char="•"/>
              </a:pPr>
              <a:r>
                <a:rPr lang="en-US" sz="1000" dirty="0">
                  <a:solidFill>
                    <a:schemeClr val="bg1"/>
                  </a:solidFill>
                  <a:latin typeface="Source Sans Pro ExtraLight" panose="020B0303030403020204" pitchFamily="34" charset="77"/>
                </a:rPr>
                <a:t>Information Technology</a:t>
              </a:r>
            </a:p>
            <a:p>
              <a:pPr marL="171450" lvl="1" indent="-171450">
                <a:buFont typeface="Arial" panose="020B0604020202020204" pitchFamily="34" charset="0"/>
                <a:buChar char="•"/>
              </a:pPr>
              <a:r>
                <a:rPr lang="en-US" sz="1000" dirty="0">
                  <a:solidFill>
                    <a:schemeClr val="bg1"/>
                  </a:solidFill>
                  <a:latin typeface="Source Sans Pro ExtraLight" panose="020B0303030403020204" pitchFamily="34" charset="77"/>
                </a:rPr>
                <a:t>Human Resources, Finance and Accounting</a:t>
              </a:r>
            </a:p>
          </p:txBody>
        </p:sp>
      </p:grpSp>
      <p:sp>
        <p:nvSpPr>
          <p:cNvPr id="11" name="Rectangle 10">
            <a:extLst>
              <a:ext uri="{FF2B5EF4-FFF2-40B4-BE49-F238E27FC236}">
                <a16:creationId xmlns:a16="http://schemas.microsoft.com/office/drawing/2014/main" id="{F08B9B59-57B4-0E84-72B5-A6215E4C84EE}"/>
              </a:ext>
            </a:extLst>
          </p:cNvPr>
          <p:cNvSpPr/>
          <p:nvPr/>
        </p:nvSpPr>
        <p:spPr>
          <a:xfrm flipV="1">
            <a:off x="0" y="975053"/>
            <a:ext cx="12192000" cy="8880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grpSp>
        <p:nvGrpSpPr>
          <p:cNvPr id="12" name="Group 11">
            <a:extLst>
              <a:ext uri="{FF2B5EF4-FFF2-40B4-BE49-F238E27FC236}">
                <a16:creationId xmlns:a16="http://schemas.microsoft.com/office/drawing/2014/main" id="{8791AB04-0E11-93DF-0B0D-B927C940C31A}"/>
              </a:ext>
            </a:extLst>
          </p:cNvPr>
          <p:cNvGrpSpPr/>
          <p:nvPr/>
        </p:nvGrpSpPr>
        <p:grpSpPr>
          <a:xfrm>
            <a:off x="4363148" y="4063080"/>
            <a:ext cx="3465703" cy="1899242"/>
            <a:chOff x="4266143" y="1401982"/>
            <a:chExt cx="3465703" cy="1899242"/>
          </a:xfrm>
        </p:grpSpPr>
        <p:sp>
          <p:nvSpPr>
            <p:cNvPr id="13" name="TextBox 12">
              <a:extLst>
                <a:ext uri="{FF2B5EF4-FFF2-40B4-BE49-F238E27FC236}">
                  <a16:creationId xmlns:a16="http://schemas.microsoft.com/office/drawing/2014/main" id="{939166DB-E04C-01A0-D21E-99D67EB8A3E9}"/>
                </a:ext>
              </a:extLst>
            </p:cNvPr>
            <p:cNvSpPr txBox="1"/>
            <p:nvPr/>
          </p:nvSpPr>
          <p:spPr>
            <a:xfrm>
              <a:off x="4266143" y="1401982"/>
              <a:ext cx="1536635"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2000" b="1" u="none" strike="noStrike" cap="none" spc="-100" normalizeH="0" dirty="0">
                  <a:ln>
                    <a:noFill/>
                  </a:ln>
                  <a:solidFill>
                    <a:schemeClr val="bg1"/>
                  </a:solidFill>
                  <a:effectLst/>
                  <a:uFillTx/>
                  <a:latin typeface="Source Sans Pro" panose="020B0503030403020204" pitchFamily="34" charset="77"/>
                  <a:sym typeface="Helvetica"/>
                </a:rPr>
                <a:t>Jared Harding</a:t>
              </a:r>
            </a:p>
          </p:txBody>
        </p:sp>
        <p:sp>
          <p:nvSpPr>
            <p:cNvPr id="15" name="TextBox 14">
              <a:extLst>
                <a:ext uri="{FF2B5EF4-FFF2-40B4-BE49-F238E27FC236}">
                  <a16:creationId xmlns:a16="http://schemas.microsoft.com/office/drawing/2014/main" id="{55C416A9-452E-FC94-5F07-92C120E48C3F}"/>
                </a:ext>
              </a:extLst>
            </p:cNvPr>
            <p:cNvSpPr txBox="1"/>
            <p:nvPr/>
          </p:nvSpPr>
          <p:spPr>
            <a:xfrm>
              <a:off x="4293104" y="1977789"/>
              <a:ext cx="3438742" cy="13234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VP, Facilitation and Coaching, Zenger Folkman, 7 </a:t>
              </a:r>
              <a:r>
                <a:rPr lang="en-US" sz="1000" dirty="0" err="1">
                  <a:solidFill>
                    <a:schemeClr val="bg1"/>
                  </a:solidFill>
                  <a:latin typeface="Source Sans Pro Light" panose="020B0403030403020204" pitchFamily="34" charset="77"/>
                </a:rPr>
                <a:t>Yrs</a:t>
              </a:r>
              <a:endParaRPr lang="en-US" sz="1000" dirty="0">
                <a:solidFill>
                  <a:schemeClr val="bg1"/>
                </a:solidFill>
                <a:latin typeface="Source Sans Pro Light" panose="020B0403030403020204" pitchFamily="34" charset="77"/>
              </a:endParaRP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BA English Rhetoric, Utah State</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MA Management and Leadership, Western Governors University</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Certified Executive Coach</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Certified Master Facilitator</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Certified Qualitative Research Methods</a:t>
              </a:r>
            </a:p>
            <a:p>
              <a:pPr marL="171450" indent="-171450">
                <a:buFont typeface="Arial" panose="020B0604020202020204" pitchFamily="34" charset="0"/>
                <a:buChar char="•"/>
              </a:pPr>
              <a:endParaRPr lang="en-US" sz="1000" dirty="0">
                <a:solidFill>
                  <a:schemeClr val="bg1"/>
                </a:solidFill>
                <a:latin typeface="Source Sans Pro Light" panose="020B0403030403020204" pitchFamily="34" charset="77"/>
              </a:endParaRPr>
            </a:p>
          </p:txBody>
        </p:sp>
      </p:grpSp>
      <p:grpSp>
        <p:nvGrpSpPr>
          <p:cNvPr id="16" name="Group 15">
            <a:extLst>
              <a:ext uri="{FF2B5EF4-FFF2-40B4-BE49-F238E27FC236}">
                <a16:creationId xmlns:a16="http://schemas.microsoft.com/office/drawing/2014/main" id="{5A008F07-3669-4E7D-D918-8BD8C3D9E713}"/>
              </a:ext>
            </a:extLst>
          </p:cNvPr>
          <p:cNvGrpSpPr/>
          <p:nvPr/>
        </p:nvGrpSpPr>
        <p:grpSpPr>
          <a:xfrm>
            <a:off x="8412287" y="4003082"/>
            <a:ext cx="3186730" cy="1566404"/>
            <a:chOff x="4395598" y="1226841"/>
            <a:chExt cx="3186730" cy="1566404"/>
          </a:xfrm>
        </p:grpSpPr>
        <p:sp>
          <p:nvSpPr>
            <p:cNvPr id="17" name="TextBox 16">
              <a:extLst>
                <a:ext uri="{FF2B5EF4-FFF2-40B4-BE49-F238E27FC236}">
                  <a16:creationId xmlns:a16="http://schemas.microsoft.com/office/drawing/2014/main" id="{2C3113BB-9B71-A992-36C6-F1603DB86394}"/>
                </a:ext>
              </a:extLst>
            </p:cNvPr>
            <p:cNvSpPr txBox="1"/>
            <p:nvPr/>
          </p:nvSpPr>
          <p:spPr>
            <a:xfrm>
              <a:off x="4395598" y="1226841"/>
              <a:ext cx="1440455"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2000" b="1" u="none" strike="noStrike" cap="none" spc="-100" normalizeH="0" dirty="0" err="1">
                  <a:ln>
                    <a:noFill/>
                  </a:ln>
                  <a:solidFill>
                    <a:schemeClr val="bg1"/>
                  </a:solidFill>
                  <a:effectLst/>
                  <a:uFillTx/>
                  <a:latin typeface="Source Sans Pro" panose="020B0503030403020204" pitchFamily="34" charset="77"/>
                  <a:sym typeface="Helvetica"/>
                </a:rPr>
                <a:t>Treion</a:t>
              </a:r>
              <a:r>
                <a:rPr kumimoji="0" lang="en-US" sz="2000" b="1" u="none" strike="noStrike" cap="none" spc="-100" normalizeH="0" dirty="0">
                  <a:ln>
                    <a:noFill/>
                  </a:ln>
                  <a:solidFill>
                    <a:schemeClr val="bg1"/>
                  </a:solidFill>
                  <a:effectLst/>
                  <a:uFillTx/>
                  <a:latin typeface="Source Sans Pro" panose="020B0503030403020204" pitchFamily="34" charset="77"/>
                  <a:sym typeface="Helvetica"/>
                </a:rPr>
                <a:t> Muller</a:t>
              </a:r>
            </a:p>
          </p:txBody>
        </p:sp>
        <p:sp>
          <p:nvSpPr>
            <p:cNvPr id="19" name="TextBox 18">
              <a:extLst>
                <a:ext uri="{FF2B5EF4-FFF2-40B4-BE49-F238E27FC236}">
                  <a16:creationId xmlns:a16="http://schemas.microsoft.com/office/drawing/2014/main" id="{E579AEF7-C02C-5707-954B-2961713ED3D2}"/>
                </a:ext>
              </a:extLst>
            </p:cNvPr>
            <p:cNvSpPr txBox="1"/>
            <p:nvPr/>
          </p:nvSpPr>
          <p:spPr>
            <a:xfrm>
              <a:off x="4415860" y="1777586"/>
              <a:ext cx="3166468"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Chief Product Officer, Korn Ferry</a:t>
              </a:r>
            </a:p>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Chief Product Officer, Strategy Execution</a:t>
              </a:r>
            </a:p>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Chief Product Officer, </a:t>
              </a:r>
              <a:r>
                <a:rPr lang="en-US" sz="1000" dirty="0" err="1">
                  <a:solidFill>
                    <a:schemeClr val="bg1"/>
                  </a:solidFill>
                  <a:latin typeface="Source Sans Pro ExtraLight" panose="020B0303030403020204" pitchFamily="34" charset="77"/>
                </a:rPr>
                <a:t>TwentyEighty</a:t>
              </a:r>
              <a:endParaRPr lang="en-US" sz="1000" dirty="0">
                <a:solidFill>
                  <a:schemeClr val="bg1"/>
                </a:solidFill>
                <a:latin typeface="Source Sans Pro ExtraLight" panose="020B0303030403020204" pitchFamily="34" charset="77"/>
              </a:endParaRPr>
            </a:p>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Chief eLearning Architect, Franklin Covey</a:t>
              </a:r>
            </a:p>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MA in Instructional Design</a:t>
              </a:r>
            </a:p>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BA Communications &amp; Management</a:t>
              </a:r>
            </a:p>
          </p:txBody>
        </p:sp>
      </p:grpSp>
    </p:spTree>
    <p:extLst>
      <p:ext uri="{BB962C8B-B14F-4D97-AF65-F5344CB8AC3E}">
        <p14:creationId xmlns:p14="http://schemas.microsoft.com/office/powerpoint/2010/main" val="137214555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029EFF8B-EFDB-0D4D-B693-E0047D6C5A4E}"/>
              </a:ext>
            </a:extLst>
          </p:cNvPr>
          <p:cNvGrpSpPr/>
          <p:nvPr/>
        </p:nvGrpSpPr>
        <p:grpSpPr>
          <a:xfrm>
            <a:off x="489374" y="4121113"/>
            <a:ext cx="3274879" cy="2078074"/>
            <a:chOff x="435932" y="1311218"/>
            <a:chExt cx="3274879" cy="2078074"/>
          </a:xfrm>
        </p:grpSpPr>
        <p:sp>
          <p:nvSpPr>
            <p:cNvPr id="80" name="TextBox 79">
              <a:extLst>
                <a:ext uri="{FF2B5EF4-FFF2-40B4-BE49-F238E27FC236}">
                  <a16:creationId xmlns:a16="http://schemas.microsoft.com/office/drawing/2014/main" id="{FDFB0944-76DC-C94F-8159-FFA7B5949D11}"/>
                </a:ext>
              </a:extLst>
            </p:cNvPr>
            <p:cNvSpPr txBox="1"/>
            <p:nvPr/>
          </p:nvSpPr>
          <p:spPr>
            <a:xfrm>
              <a:off x="451910" y="1311218"/>
              <a:ext cx="1086191"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000" b="1" spc="-100" dirty="0">
                  <a:solidFill>
                    <a:schemeClr val="bg1"/>
                  </a:solidFill>
                  <a:latin typeface="Source Sans Pro" panose="020B0503030403020204" pitchFamily="34" charset="77"/>
                </a:rPr>
                <a:t>Chris Low</a:t>
              </a:r>
              <a:endParaRPr kumimoji="0" lang="en-US" sz="2000" b="1" u="none" strike="noStrike" cap="none" spc="-100" normalizeH="0" dirty="0">
                <a:ln>
                  <a:noFill/>
                </a:ln>
                <a:solidFill>
                  <a:schemeClr val="bg1"/>
                </a:solidFill>
                <a:effectLst/>
                <a:uFillTx/>
                <a:latin typeface="Source Sans Pro" panose="020B0503030403020204" pitchFamily="34" charset="77"/>
                <a:sym typeface="Helvetica"/>
              </a:endParaRPr>
            </a:p>
          </p:txBody>
        </p:sp>
        <p:sp>
          <p:nvSpPr>
            <p:cNvPr id="82" name="TextBox 81">
              <a:extLst>
                <a:ext uri="{FF2B5EF4-FFF2-40B4-BE49-F238E27FC236}">
                  <a16:creationId xmlns:a16="http://schemas.microsoft.com/office/drawing/2014/main" id="{EF905AA6-91A4-674B-BF50-237CF1FC5EE8}"/>
                </a:ext>
              </a:extLst>
            </p:cNvPr>
            <p:cNvSpPr txBox="1"/>
            <p:nvPr/>
          </p:nvSpPr>
          <p:spPr>
            <a:xfrm>
              <a:off x="435932" y="1881191"/>
              <a:ext cx="3274879" cy="1508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20 years enterprise SaaS product management</a:t>
              </a:r>
            </a:p>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Executive Vice President of Product Management for one of the largest real estate technology companies in the U.S.</a:t>
              </a:r>
            </a:p>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International experience managing global development operations and offshore teams in India, Armenia, Japan, China and Western Europe </a:t>
              </a:r>
            </a:p>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MBA from the Marriott School of Business at Brigham Young University, with an emphasis in business strategy </a:t>
              </a:r>
            </a:p>
            <a:p>
              <a:pPr marL="171450" indent="-171450">
                <a:buFont typeface="Arial" panose="020B0604020202020204" pitchFamily="34" charset="0"/>
                <a:buChar char="•"/>
              </a:pPr>
              <a:endParaRPr lang="en-US" sz="1200" dirty="0">
                <a:solidFill>
                  <a:schemeClr val="bg1"/>
                </a:solidFill>
                <a:latin typeface="Source Sans Pro ExtraLight" panose="020B0303030403020204" pitchFamily="34" charset="77"/>
              </a:endParaRPr>
            </a:p>
          </p:txBody>
        </p:sp>
      </p:grpSp>
      <p:grpSp>
        <p:nvGrpSpPr>
          <p:cNvPr id="57" name="Group 56">
            <a:extLst>
              <a:ext uri="{FF2B5EF4-FFF2-40B4-BE49-F238E27FC236}">
                <a16:creationId xmlns:a16="http://schemas.microsoft.com/office/drawing/2014/main" id="{1374688F-2E5B-434A-9D40-203F56B1532E}"/>
              </a:ext>
            </a:extLst>
          </p:cNvPr>
          <p:cNvGrpSpPr/>
          <p:nvPr/>
        </p:nvGrpSpPr>
        <p:grpSpPr>
          <a:xfrm>
            <a:off x="10554146" y="277817"/>
            <a:ext cx="1266225" cy="412009"/>
            <a:chOff x="5753481" y="6085577"/>
            <a:chExt cx="1465054" cy="476705"/>
          </a:xfrm>
        </p:grpSpPr>
        <p:pic>
          <p:nvPicPr>
            <p:cNvPr id="58" name="Picture 57">
              <a:extLst>
                <a:ext uri="{FF2B5EF4-FFF2-40B4-BE49-F238E27FC236}">
                  <a16:creationId xmlns:a16="http://schemas.microsoft.com/office/drawing/2014/main" id="{1C725C17-4EB9-4A44-8E23-CC2AB3534181}"/>
                </a:ext>
              </a:extLst>
            </p:cNvPr>
            <p:cNvPicPr>
              <a:picLocks noChangeAspect="1"/>
            </p:cNvPicPr>
            <p:nvPr/>
          </p:nvPicPr>
          <p:blipFill rotWithShape="1">
            <a:blip r:embed="rId3"/>
            <a:srcRect b="14445"/>
            <a:stretch/>
          </p:blipFill>
          <p:spPr>
            <a:xfrm>
              <a:off x="6221513" y="6085577"/>
              <a:ext cx="528989" cy="311971"/>
            </a:xfrm>
            <a:prstGeom prst="rect">
              <a:avLst/>
            </a:prstGeom>
          </p:spPr>
        </p:pic>
        <p:pic>
          <p:nvPicPr>
            <p:cNvPr id="59" name="Picture 58">
              <a:extLst>
                <a:ext uri="{FF2B5EF4-FFF2-40B4-BE49-F238E27FC236}">
                  <a16:creationId xmlns:a16="http://schemas.microsoft.com/office/drawing/2014/main" id="{5CDF345B-EDED-9B4B-92F1-AC1888A6835D}"/>
                </a:ext>
              </a:extLst>
            </p:cNvPr>
            <p:cNvPicPr>
              <a:picLocks noChangeAspect="1"/>
            </p:cNvPicPr>
            <p:nvPr/>
          </p:nvPicPr>
          <p:blipFill rotWithShape="1">
            <a:blip r:embed="rId3"/>
            <a:srcRect t="85555"/>
            <a:stretch/>
          </p:blipFill>
          <p:spPr>
            <a:xfrm>
              <a:off x="5753481" y="6397548"/>
              <a:ext cx="1465054" cy="164734"/>
            </a:xfrm>
            <a:prstGeom prst="rect">
              <a:avLst/>
            </a:prstGeom>
          </p:spPr>
        </p:pic>
      </p:grpSp>
      <p:grpSp>
        <p:nvGrpSpPr>
          <p:cNvPr id="12" name="Group 11">
            <a:extLst>
              <a:ext uri="{FF2B5EF4-FFF2-40B4-BE49-F238E27FC236}">
                <a16:creationId xmlns:a16="http://schemas.microsoft.com/office/drawing/2014/main" id="{967DAEB2-86EA-4F7B-F783-8D47ED73E384}"/>
              </a:ext>
            </a:extLst>
          </p:cNvPr>
          <p:cNvGrpSpPr/>
          <p:nvPr/>
        </p:nvGrpSpPr>
        <p:grpSpPr>
          <a:xfrm>
            <a:off x="8334842" y="4135741"/>
            <a:ext cx="3405266" cy="2174810"/>
            <a:chOff x="423204" y="3724527"/>
            <a:chExt cx="3405266" cy="2174810"/>
          </a:xfrm>
        </p:grpSpPr>
        <p:sp>
          <p:nvSpPr>
            <p:cNvPr id="13" name="TextBox 12">
              <a:extLst>
                <a:ext uri="{FF2B5EF4-FFF2-40B4-BE49-F238E27FC236}">
                  <a16:creationId xmlns:a16="http://schemas.microsoft.com/office/drawing/2014/main" id="{D053B8AE-8B0D-9DCB-D48B-CF402601ED80}"/>
                </a:ext>
              </a:extLst>
            </p:cNvPr>
            <p:cNvSpPr txBox="1"/>
            <p:nvPr/>
          </p:nvSpPr>
          <p:spPr>
            <a:xfrm>
              <a:off x="423204" y="3724527"/>
              <a:ext cx="1672890"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000" b="1" spc="-100" dirty="0">
                  <a:solidFill>
                    <a:schemeClr val="bg1"/>
                  </a:solidFill>
                  <a:latin typeface="Source Sans Pro" panose="020B0503030403020204" pitchFamily="34" charset="77"/>
                </a:rPr>
                <a:t>Rusty Lindquist</a:t>
              </a:r>
              <a:endParaRPr kumimoji="0" lang="en-US" sz="2000" b="1" u="none" strike="noStrike" cap="none" spc="-100" normalizeH="0" dirty="0">
                <a:ln>
                  <a:noFill/>
                </a:ln>
                <a:solidFill>
                  <a:schemeClr val="bg1"/>
                </a:solidFill>
                <a:effectLst/>
                <a:uFillTx/>
                <a:latin typeface="Source Sans Pro" panose="020B0503030403020204" pitchFamily="34" charset="77"/>
                <a:sym typeface="Helvetica"/>
              </a:endParaRPr>
            </a:p>
          </p:txBody>
        </p:sp>
        <p:sp>
          <p:nvSpPr>
            <p:cNvPr id="14" name="TextBox 13">
              <a:extLst>
                <a:ext uri="{FF2B5EF4-FFF2-40B4-BE49-F238E27FC236}">
                  <a16:creationId xmlns:a16="http://schemas.microsoft.com/office/drawing/2014/main" id="{CFA020A0-48DD-C7A9-08C2-285D8DEDCAA9}"/>
                </a:ext>
              </a:extLst>
            </p:cNvPr>
            <p:cNvSpPr txBox="1"/>
            <p:nvPr/>
          </p:nvSpPr>
          <p:spPr>
            <a:xfrm>
              <a:off x="425159" y="4268125"/>
              <a:ext cx="3403311" cy="16312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20 years running product departments in major organizations, including </a:t>
              </a:r>
              <a:r>
                <a:rPr lang="en-US" sz="1000">
                  <a:solidFill>
                    <a:schemeClr val="bg1"/>
                  </a:solidFill>
                  <a:latin typeface="Source Sans Pro Light" panose="020B0403030403020204" pitchFamily="34" charset="77"/>
                </a:rPr>
                <a:t>Instructure (makers </a:t>
              </a:r>
              <a:r>
                <a:rPr lang="en-US" sz="1000" dirty="0">
                  <a:solidFill>
                    <a:schemeClr val="bg1"/>
                  </a:solidFill>
                  <a:latin typeface="Source Sans Pro Light" panose="020B0403030403020204" pitchFamily="34" charset="77"/>
                </a:rPr>
                <a:t>of Canvas LMS)</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Successfully built and brought to market 12 major SaaS products, with millions of users</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Invented &amp; designed #1 app in Apple Business category for over 6 months</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Ran market strategy for 4 major SaaS organizations</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Ran UI/UX at Franklin Covey</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Keynote speaker (over 50 speeches delivered)</a:t>
              </a:r>
            </a:p>
            <a:p>
              <a:pPr marL="171450" indent="-171450">
                <a:buFont typeface="Arial" panose="020B0604020202020204" pitchFamily="34" charset="0"/>
                <a:buChar char="•"/>
              </a:pPr>
              <a:endParaRPr lang="en-US" sz="1000" dirty="0">
                <a:solidFill>
                  <a:schemeClr val="bg1"/>
                </a:solidFill>
                <a:latin typeface="Source Sans Pro Light" panose="020B0403030403020204" pitchFamily="34" charset="77"/>
              </a:endParaRPr>
            </a:p>
          </p:txBody>
        </p:sp>
      </p:grpSp>
      <p:sp>
        <p:nvSpPr>
          <p:cNvPr id="15" name="TextBox 14">
            <a:extLst>
              <a:ext uri="{FF2B5EF4-FFF2-40B4-BE49-F238E27FC236}">
                <a16:creationId xmlns:a16="http://schemas.microsoft.com/office/drawing/2014/main" id="{908171EC-4F6C-21B0-2F8A-F9AFA55C9D5E}"/>
              </a:ext>
            </a:extLst>
          </p:cNvPr>
          <p:cNvSpPr txBox="1"/>
          <p:nvPr/>
        </p:nvSpPr>
        <p:spPr>
          <a:xfrm>
            <a:off x="15780" y="-308568"/>
            <a:ext cx="7448510"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9600" b="1" spc="-600" dirty="0">
                <a:solidFill>
                  <a:srgbClr val="105A5B">
                    <a:alpha val="22000"/>
                  </a:srgbClr>
                </a:solidFill>
                <a:latin typeface="Source Sans Pro Black" panose="020B0503030403020204" pitchFamily="34" charset="77"/>
                <a:ea typeface="Arial" charset="0"/>
                <a:cs typeface="Arial Black" panose="020B0604020202020204" pitchFamily="34" charset="0"/>
              </a:rPr>
              <a:t>CONSULTANTS</a:t>
            </a:r>
          </a:p>
        </p:txBody>
      </p:sp>
      <p:sp>
        <p:nvSpPr>
          <p:cNvPr id="16" name="TextBox 15">
            <a:extLst>
              <a:ext uri="{FF2B5EF4-FFF2-40B4-BE49-F238E27FC236}">
                <a16:creationId xmlns:a16="http://schemas.microsoft.com/office/drawing/2014/main" id="{E0B48C92-5363-8837-7DFA-415BAFAF8E78}"/>
              </a:ext>
            </a:extLst>
          </p:cNvPr>
          <p:cNvSpPr txBox="1"/>
          <p:nvPr/>
        </p:nvSpPr>
        <p:spPr>
          <a:xfrm>
            <a:off x="371629" y="173889"/>
            <a:ext cx="4867675"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400" b="1" spc="-150" dirty="0">
                <a:solidFill>
                  <a:schemeClr val="bg1"/>
                </a:solidFill>
                <a:latin typeface="Arial Black" panose="020B0604020202020204" pitchFamily="34" charset="0"/>
                <a:ea typeface="Arial" charset="0"/>
                <a:cs typeface="Arial Black" panose="020B0604020202020204" pitchFamily="34" charset="0"/>
              </a:rPr>
              <a:t>MANAGEMENT CONSULTANTS</a:t>
            </a:r>
          </a:p>
        </p:txBody>
      </p:sp>
      <p:sp>
        <p:nvSpPr>
          <p:cNvPr id="17" name="TextBox 16">
            <a:extLst>
              <a:ext uri="{FF2B5EF4-FFF2-40B4-BE49-F238E27FC236}">
                <a16:creationId xmlns:a16="http://schemas.microsoft.com/office/drawing/2014/main" id="{6CB2DDF4-35A6-0364-0D30-1653934787AE}"/>
              </a:ext>
            </a:extLst>
          </p:cNvPr>
          <p:cNvSpPr txBox="1"/>
          <p:nvPr/>
        </p:nvSpPr>
        <p:spPr>
          <a:xfrm>
            <a:off x="383819" y="481663"/>
            <a:ext cx="7871061"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400" u="none" strike="noStrike" cap="none" spc="-40" normalizeH="0" dirty="0">
                <a:ln>
                  <a:noFill/>
                </a:ln>
                <a:solidFill>
                  <a:srgbClr val="F09737"/>
                </a:solidFill>
                <a:effectLst/>
                <a:uFillTx/>
                <a:latin typeface="Source Sans Pro Light" panose="020B0403030403020204" pitchFamily="34" charset="77"/>
                <a:sym typeface="Helvetica"/>
              </a:rPr>
              <a:t>These individuals constitute the core contributors to our intellectual property, frameworks, and instructional content</a:t>
            </a:r>
          </a:p>
        </p:txBody>
      </p:sp>
      <p:sp>
        <p:nvSpPr>
          <p:cNvPr id="18" name="Rectangle 17">
            <a:extLst>
              <a:ext uri="{FF2B5EF4-FFF2-40B4-BE49-F238E27FC236}">
                <a16:creationId xmlns:a16="http://schemas.microsoft.com/office/drawing/2014/main" id="{6225722E-A2A6-C816-E0AE-0807E098F926}"/>
              </a:ext>
            </a:extLst>
          </p:cNvPr>
          <p:cNvSpPr/>
          <p:nvPr/>
        </p:nvSpPr>
        <p:spPr>
          <a:xfrm flipV="1">
            <a:off x="0" y="975053"/>
            <a:ext cx="12192000" cy="8880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grpSp>
        <p:nvGrpSpPr>
          <p:cNvPr id="19" name="Group 18">
            <a:extLst>
              <a:ext uri="{FF2B5EF4-FFF2-40B4-BE49-F238E27FC236}">
                <a16:creationId xmlns:a16="http://schemas.microsoft.com/office/drawing/2014/main" id="{ABD77F8E-D05A-F84F-660A-58C5AB264557}"/>
              </a:ext>
            </a:extLst>
          </p:cNvPr>
          <p:cNvGrpSpPr/>
          <p:nvPr/>
        </p:nvGrpSpPr>
        <p:grpSpPr>
          <a:xfrm>
            <a:off x="4014869" y="1482561"/>
            <a:ext cx="4015867" cy="2157787"/>
            <a:chOff x="4014869" y="1058724"/>
            <a:chExt cx="4015867" cy="5533916"/>
          </a:xfrm>
        </p:grpSpPr>
        <p:cxnSp>
          <p:nvCxnSpPr>
            <p:cNvPr id="20" name="Straight Connector 19">
              <a:extLst>
                <a:ext uri="{FF2B5EF4-FFF2-40B4-BE49-F238E27FC236}">
                  <a16:creationId xmlns:a16="http://schemas.microsoft.com/office/drawing/2014/main" id="{86C18018-C3AB-7EA1-986D-1D32110D31DC}"/>
                </a:ext>
              </a:extLst>
            </p:cNvPr>
            <p:cNvCxnSpPr>
              <a:cxnSpLocks/>
            </p:cNvCxnSpPr>
            <p:nvPr/>
          </p:nvCxnSpPr>
          <p:spPr>
            <a:xfrm flipV="1">
              <a:off x="4014869" y="1058724"/>
              <a:ext cx="0" cy="5533915"/>
            </a:xfrm>
            <a:prstGeom prst="line">
              <a:avLst/>
            </a:prstGeom>
            <a:noFill/>
            <a:ln w="12700" cap="flat">
              <a:solidFill>
                <a:srgbClr val="778699"/>
              </a:solidFill>
              <a:prstDash val="sysDot"/>
              <a:round/>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D1B4C5CA-8C0F-8078-F7C5-14E2A45B2298}"/>
                </a:ext>
              </a:extLst>
            </p:cNvPr>
            <p:cNvCxnSpPr>
              <a:cxnSpLocks/>
            </p:cNvCxnSpPr>
            <p:nvPr/>
          </p:nvCxnSpPr>
          <p:spPr>
            <a:xfrm flipV="1">
              <a:off x="8030736" y="1058725"/>
              <a:ext cx="0" cy="5533915"/>
            </a:xfrm>
            <a:prstGeom prst="line">
              <a:avLst/>
            </a:prstGeom>
            <a:noFill/>
            <a:ln w="12700" cap="flat">
              <a:solidFill>
                <a:srgbClr val="778699"/>
              </a:solidFill>
              <a:prstDash val="sysDot"/>
              <a:round/>
            </a:ln>
            <a:effectLst/>
            <a:sp3d/>
          </p:spPr>
          <p:style>
            <a:lnRef idx="0">
              <a:scrgbClr r="0" g="0" b="0"/>
            </a:lnRef>
            <a:fillRef idx="0">
              <a:scrgbClr r="0" g="0" b="0"/>
            </a:fillRef>
            <a:effectRef idx="0">
              <a:scrgbClr r="0" g="0" b="0"/>
            </a:effectRef>
            <a:fontRef idx="none"/>
          </p:style>
        </p:cxnSp>
      </p:grpSp>
      <p:cxnSp>
        <p:nvCxnSpPr>
          <p:cNvPr id="22" name="Straight Connector 21">
            <a:extLst>
              <a:ext uri="{FF2B5EF4-FFF2-40B4-BE49-F238E27FC236}">
                <a16:creationId xmlns:a16="http://schemas.microsoft.com/office/drawing/2014/main" id="{8E5BB248-0080-569A-7A58-64017389B037}"/>
              </a:ext>
            </a:extLst>
          </p:cNvPr>
          <p:cNvCxnSpPr>
            <a:cxnSpLocks/>
          </p:cNvCxnSpPr>
          <p:nvPr/>
        </p:nvCxnSpPr>
        <p:spPr>
          <a:xfrm flipH="1">
            <a:off x="322766" y="3852441"/>
            <a:ext cx="3438743" cy="0"/>
          </a:xfrm>
          <a:prstGeom prst="line">
            <a:avLst/>
          </a:prstGeom>
          <a:noFill/>
          <a:ln w="12700" cap="flat">
            <a:solidFill>
              <a:srgbClr val="778699"/>
            </a:solidFill>
            <a:prstDash val="sysDot"/>
            <a:round/>
          </a:ln>
          <a:effectLst/>
          <a:sp3d/>
        </p:spPr>
        <p:style>
          <a:lnRef idx="0">
            <a:scrgbClr r="0" g="0" b="0"/>
          </a:lnRef>
          <a:fillRef idx="0">
            <a:scrgbClr r="0" g="0" b="0"/>
          </a:fillRef>
          <a:effectRef idx="0">
            <a:scrgbClr r="0" g="0" b="0"/>
          </a:effectRef>
          <a:fontRef idx="none"/>
        </p:style>
      </p:cxnSp>
      <p:grpSp>
        <p:nvGrpSpPr>
          <p:cNvPr id="23" name="Group 22">
            <a:extLst>
              <a:ext uri="{FF2B5EF4-FFF2-40B4-BE49-F238E27FC236}">
                <a16:creationId xmlns:a16="http://schemas.microsoft.com/office/drawing/2014/main" id="{8903F218-BB9F-17B8-FE48-B62ADD9F7637}"/>
              </a:ext>
            </a:extLst>
          </p:cNvPr>
          <p:cNvGrpSpPr/>
          <p:nvPr/>
        </p:nvGrpSpPr>
        <p:grpSpPr>
          <a:xfrm>
            <a:off x="4014869" y="4065326"/>
            <a:ext cx="4015867" cy="2157787"/>
            <a:chOff x="4014869" y="1058724"/>
            <a:chExt cx="4015867" cy="5533916"/>
          </a:xfrm>
        </p:grpSpPr>
        <p:cxnSp>
          <p:nvCxnSpPr>
            <p:cNvPr id="24" name="Straight Connector 23">
              <a:extLst>
                <a:ext uri="{FF2B5EF4-FFF2-40B4-BE49-F238E27FC236}">
                  <a16:creationId xmlns:a16="http://schemas.microsoft.com/office/drawing/2014/main" id="{26935F1B-131A-D36E-5486-08E5F8D0AB5A}"/>
                </a:ext>
              </a:extLst>
            </p:cNvPr>
            <p:cNvCxnSpPr>
              <a:cxnSpLocks/>
            </p:cNvCxnSpPr>
            <p:nvPr/>
          </p:nvCxnSpPr>
          <p:spPr>
            <a:xfrm flipV="1">
              <a:off x="4014869" y="1058724"/>
              <a:ext cx="0" cy="5533915"/>
            </a:xfrm>
            <a:prstGeom prst="line">
              <a:avLst/>
            </a:prstGeom>
            <a:noFill/>
            <a:ln w="12700" cap="flat">
              <a:solidFill>
                <a:srgbClr val="778699"/>
              </a:solidFill>
              <a:prstDash val="sysDot"/>
              <a:round/>
            </a:ln>
            <a:effectLst/>
            <a:sp3d/>
          </p:spPr>
          <p:style>
            <a:lnRef idx="0">
              <a:scrgbClr r="0" g="0" b="0"/>
            </a:lnRef>
            <a:fillRef idx="0">
              <a:scrgbClr r="0" g="0" b="0"/>
            </a:fillRef>
            <a:effectRef idx="0">
              <a:scrgbClr r="0" g="0" b="0"/>
            </a:effectRef>
            <a:fontRef idx="none"/>
          </p:style>
        </p:cxnSp>
        <p:cxnSp>
          <p:nvCxnSpPr>
            <p:cNvPr id="26" name="Straight Connector 25">
              <a:extLst>
                <a:ext uri="{FF2B5EF4-FFF2-40B4-BE49-F238E27FC236}">
                  <a16:creationId xmlns:a16="http://schemas.microsoft.com/office/drawing/2014/main" id="{F57312B9-D4DB-0C89-0F59-E2AC8FA4A23C}"/>
                </a:ext>
              </a:extLst>
            </p:cNvPr>
            <p:cNvCxnSpPr>
              <a:cxnSpLocks/>
            </p:cNvCxnSpPr>
            <p:nvPr/>
          </p:nvCxnSpPr>
          <p:spPr>
            <a:xfrm flipV="1">
              <a:off x="8030736" y="1058725"/>
              <a:ext cx="0" cy="5533915"/>
            </a:xfrm>
            <a:prstGeom prst="line">
              <a:avLst/>
            </a:prstGeom>
            <a:noFill/>
            <a:ln w="12700" cap="flat">
              <a:solidFill>
                <a:srgbClr val="778699"/>
              </a:solidFill>
              <a:prstDash val="sysDot"/>
              <a:round/>
            </a:ln>
            <a:effectLst/>
            <a:sp3d/>
          </p:spPr>
          <p:style>
            <a:lnRef idx="0">
              <a:scrgbClr r="0" g="0" b="0"/>
            </a:lnRef>
            <a:fillRef idx="0">
              <a:scrgbClr r="0" g="0" b="0"/>
            </a:fillRef>
            <a:effectRef idx="0">
              <a:scrgbClr r="0" g="0" b="0"/>
            </a:effectRef>
            <a:fontRef idx="none"/>
          </p:style>
        </p:cxnSp>
      </p:grpSp>
      <p:cxnSp>
        <p:nvCxnSpPr>
          <p:cNvPr id="27" name="Straight Connector 26">
            <a:extLst>
              <a:ext uri="{FF2B5EF4-FFF2-40B4-BE49-F238E27FC236}">
                <a16:creationId xmlns:a16="http://schemas.microsoft.com/office/drawing/2014/main" id="{D68D0C83-478C-5618-AB68-03455B4BAC1F}"/>
              </a:ext>
            </a:extLst>
          </p:cNvPr>
          <p:cNvCxnSpPr>
            <a:cxnSpLocks/>
          </p:cNvCxnSpPr>
          <p:nvPr/>
        </p:nvCxnSpPr>
        <p:spPr>
          <a:xfrm flipH="1">
            <a:off x="4253324" y="3852441"/>
            <a:ext cx="3438743" cy="0"/>
          </a:xfrm>
          <a:prstGeom prst="line">
            <a:avLst/>
          </a:prstGeom>
          <a:noFill/>
          <a:ln w="12700" cap="flat">
            <a:solidFill>
              <a:srgbClr val="778699"/>
            </a:solidFill>
            <a:prstDash val="sysDot"/>
            <a:round/>
          </a:ln>
          <a:effectLst/>
          <a:sp3d/>
        </p:spPr>
        <p:style>
          <a:lnRef idx="0">
            <a:scrgbClr r="0" g="0" b="0"/>
          </a:lnRef>
          <a:fillRef idx="0">
            <a:scrgbClr r="0" g="0" b="0"/>
          </a:fillRef>
          <a:effectRef idx="0">
            <a:scrgbClr r="0" g="0" b="0"/>
          </a:effectRef>
          <a:fontRef idx="none"/>
        </p:style>
      </p:cxnSp>
      <p:cxnSp>
        <p:nvCxnSpPr>
          <p:cNvPr id="29" name="Straight Connector 28">
            <a:extLst>
              <a:ext uri="{FF2B5EF4-FFF2-40B4-BE49-F238E27FC236}">
                <a16:creationId xmlns:a16="http://schemas.microsoft.com/office/drawing/2014/main" id="{05F055F8-5A1F-0E45-8D01-A03FFAE16F90}"/>
              </a:ext>
            </a:extLst>
          </p:cNvPr>
          <p:cNvCxnSpPr>
            <a:cxnSpLocks/>
          </p:cNvCxnSpPr>
          <p:nvPr/>
        </p:nvCxnSpPr>
        <p:spPr>
          <a:xfrm flipH="1">
            <a:off x="8272299" y="3852441"/>
            <a:ext cx="3438743" cy="0"/>
          </a:xfrm>
          <a:prstGeom prst="line">
            <a:avLst/>
          </a:prstGeom>
          <a:noFill/>
          <a:ln w="12700" cap="flat">
            <a:solidFill>
              <a:srgbClr val="778699"/>
            </a:solidFill>
            <a:prstDash val="sysDot"/>
            <a:round/>
          </a:ln>
          <a:effectLst/>
          <a:sp3d/>
        </p:spPr>
        <p:style>
          <a:lnRef idx="0">
            <a:scrgbClr r="0" g="0" b="0"/>
          </a:lnRef>
          <a:fillRef idx="0">
            <a:scrgbClr r="0" g="0" b="0"/>
          </a:fillRef>
          <a:effectRef idx="0">
            <a:scrgbClr r="0" g="0" b="0"/>
          </a:effectRef>
          <a:fontRef idx="none"/>
        </p:style>
      </p:cxnSp>
      <p:grpSp>
        <p:nvGrpSpPr>
          <p:cNvPr id="31" name="Group 30">
            <a:extLst>
              <a:ext uri="{FF2B5EF4-FFF2-40B4-BE49-F238E27FC236}">
                <a16:creationId xmlns:a16="http://schemas.microsoft.com/office/drawing/2014/main" id="{BB1696BB-7AB9-251F-00F5-28100B644D1D}"/>
              </a:ext>
            </a:extLst>
          </p:cNvPr>
          <p:cNvGrpSpPr/>
          <p:nvPr/>
        </p:nvGrpSpPr>
        <p:grpSpPr>
          <a:xfrm>
            <a:off x="8334842" y="1363886"/>
            <a:ext cx="3313656" cy="1255638"/>
            <a:chOff x="316566" y="1308872"/>
            <a:chExt cx="3313656" cy="1255638"/>
          </a:xfrm>
        </p:grpSpPr>
        <p:sp>
          <p:nvSpPr>
            <p:cNvPr id="33" name="TextBox 32">
              <a:extLst>
                <a:ext uri="{FF2B5EF4-FFF2-40B4-BE49-F238E27FC236}">
                  <a16:creationId xmlns:a16="http://schemas.microsoft.com/office/drawing/2014/main" id="{8690FDC5-0220-3BB4-7323-04D63CFD32BB}"/>
                </a:ext>
              </a:extLst>
            </p:cNvPr>
            <p:cNvSpPr txBox="1"/>
            <p:nvPr/>
          </p:nvSpPr>
          <p:spPr>
            <a:xfrm>
              <a:off x="316566" y="1308872"/>
              <a:ext cx="1714568"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2000" b="1" u="none" strike="noStrike" cap="none" spc="-100" normalizeH="0" dirty="0">
                  <a:ln>
                    <a:noFill/>
                  </a:ln>
                  <a:solidFill>
                    <a:schemeClr val="bg1"/>
                  </a:solidFill>
                  <a:effectLst/>
                  <a:uFillTx/>
                  <a:latin typeface="Source Sans Pro" panose="020B0503030403020204" pitchFamily="34" charset="77"/>
                  <a:sym typeface="Helvetica"/>
                </a:rPr>
                <a:t>Nate Thompson</a:t>
              </a:r>
            </a:p>
          </p:txBody>
        </p:sp>
        <p:sp>
          <p:nvSpPr>
            <p:cNvPr id="35" name="TextBox 34">
              <a:extLst>
                <a:ext uri="{FF2B5EF4-FFF2-40B4-BE49-F238E27FC236}">
                  <a16:creationId xmlns:a16="http://schemas.microsoft.com/office/drawing/2014/main" id="{DAB4D7D2-7B1B-5217-DD6C-5616D64E5B68}"/>
                </a:ext>
              </a:extLst>
            </p:cNvPr>
            <p:cNvSpPr txBox="1"/>
            <p:nvPr/>
          </p:nvSpPr>
          <p:spPr>
            <a:xfrm>
              <a:off x="344529" y="1856628"/>
              <a:ext cx="3285693"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Principle Consultant, RBL Group, 13 years</a:t>
              </a:r>
            </a:p>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MBA, BYU</a:t>
              </a:r>
            </a:p>
            <a:p>
              <a:pPr marL="171450" indent="-171450">
                <a:buFont typeface="Arial" panose="020B0604020202020204" pitchFamily="34" charset="0"/>
                <a:buChar char="•"/>
              </a:pPr>
              <a:endParaRPr lang="en-US" sz="1000" dirty="0">
                <a:solidFill>
                  <a:schemeClr val="bg1"/>
                </a:solidFill>
                <a:latin typeface="Source Sans Pro ExtraLight" panose="020B0303030403020204" pitchFamily="34" charset="77"/>
              </a:endParaRPr>
            </a:p>
            <a:p>
              <a:pPr marL="171450" indent="-171450">
                <a:buFont typeface="Arial" panose="020B0604020202020204" pitchFamily="34" charset="0"/>
                <a:buChar char="•"/>
              </a:pPr>
              <a:endParaRPr lang="en-US" sz="1000" dirty="0">
                <a:solidFill>
                  <a:schemeClr val="bg1"/>
                </a:solidFill>
                <a:latin typeface="Source Sans Pro ExtraLight" panose="020B0303030403020204" pitchFamily="34" charset="77"/>
              </a:endParaRPr>
            </a:p>
          </p:txBody>
        </p:sp>
      </p:grpSp>
      <p:grpSp>
        <p:nvGrpSpPr>
          <p:cNvPr id="36" name="Group 35">
            <a:extLst>
              <a:ext uri="{FF2B5EF4-FFF2-40B4-BE49-F238E27FC236}">
                <a16:creationId xmlns:a16="http://schemas.microsoft.com/office/drawing/2014/main" id="{7B8A4445-8092-20D9-4AE0-846DF0A1267A}"/>
              </a:ext>
            </a:extLst>
          </p:cNvPr>
          <p:cNvGrpSpPr/>
          <p:nvPr/>
        </p:nvGrpSpPr>
        <p:grpSpPr>
          <a:xfrm>
            <a:off x="4365975" y="4102507"/>
            <a:ext cx="3313656" cy="2065902"/>
            <a:chOff x="316566" y="1308872"/>
            <a:chExt cx="3313656" cy="2065902"/>
          </a:xfrm>
        </p:grpSpPr>
        <p:sp>
          <p:nvSpPr>
            <p:cNvPr id="38" name="TextBox 37">
              <a:extLst>
                <a:ext uri="{FF2B5EF4-FFF2-40B4-BE49-F238E27FC236}">
                  <a16:creationId xmlns:a16="http://schemas.microsoft.com/office/drawing/2014/main" id="{B58473D6-C3C8-7B73-B07B-26D2FF255253}"/>
                </a:ext>
              </a:extLst>
            </p:cNvPr>
            <p:cNvSpPr txBox="1"/>
            <p:nvPr/>
          </p:nvSpPr>
          <p:spPr>
            <a:xfrm>
              <a:off x="316566" y="1308872"/>
              <a:ext cx="1145502"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2000" b="1" u="none" strike="noStrike" cap="none" spc="-100" normalizeH="0" dirty="0">
                  <a:ln>
                    <a:noFill/>
                  </a:ln>
                  <a:solidFill>
                    <a:schemeClr val="bg1"/>
                  </a:solidFill>
                  <a:effectLst/>
                  <a:uFillTx/>
                  <a:latin typeface="Source Sans Pro" panose="020B0503030403020204" pitchFamily="34" charset="77"/>
                  <a:sym typeface="Helvetica"/>
                </a:rPr>
                <a:t>Carl  </a:t>
              </a:r>
              <a:r>
                <a:rPr kumimoji="0" lang="en-US" sz="2000" b="1" u="none" strike="noStrike" cap="none" spc="-100" normalizeH="0" dirty="0" err="1">
                  <a:ln>
                    <a:noFill/>
                  </a:ln>
                  <a:solidFill>
                    <a:schemeClr val="bg1"/>
                  </a:solidFill>
                  <a:effectLst/>
                  <a:uFillTx/>
                  <a:latin typeface="Source Sans Pro" panose="020B0503030403020204" pitchFamily="34" charset="77"/>
                  <a:sym typeface="Helvetica"/>
                </a:rPr>
                <a:t>Sokia</a:t>
              </a:r>
              <a:endParaRPr kumimoji="0" lang="en-US" sz="2000" b="1" u="none" strike="noStrike" cap="none" spc="-100" normalizeH="0" dirty="0">
                <a:ln>
                  <a:noFill/>
                </a:ln>
                <a:solidFill>
                  <a:schemeClr val="bg1"/>
                </a:solidFill>
                <a:effectLst/>
                <a:uFillTx/>
                <a:latin typeface="Source Sans Pro" panose="020B0503030403020204" pitchFamily="34" charset="77"/>
                <a:sym typeface="Helvetica"/>
              </a:endParaRPr>
            </a:p>
          </p:txBody>
        </p:sp>
        <p:sp>
          <p:nvSpPr>
            <p:cNvPr id="43" name="TextBox 42">
              <a:extLst>
                <a:ext uri="{FF2B5EF4-FFF2-40B4-BE49-F238E27FC236}">
                  <a16:creationId xmlns:a16="http://schemas.microsoft.com/office/drawing/2014/main" id="{EB73210F-20D3-073D-16D5-C8F717D563B3}"/>
                </a:ext>
              </a:extLst>
            </p:cNvPr>
            <p:cNvSpPr txBox="1"/>
            <p:nvPr/>
          </p:nvSpPr>
          <p:spPr>
            <a:xfrm>
              <a:off x="344529" y="1897451"/>
              <a:ext cx="3285693" cy="1477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Consultant and Keynote Speaker</a:t>
              </a:r>
            </a:p>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Founder, Managing Partner, </a:t>
              </a:r>
              <a:r>
                <a:rPr lang="en-US" sz="1000" dirty="0" err="1">
                  <a:solidFill>
                    <a:schemeClr val="bg1"/>
                  </a:solidFill>
                  <a:latin typeface="Source Sans Pro ExtraLight" panose="020B0303030403020204" pitchFamily="34" charset="77"/>
                </a:rPr>
                <a:t>Ohana</a:t>
              </a:r>
              <a:r>
                <a:rPr lang="en-US" sz="1000" dirty="0">
                  <a:solidFill>
                    <a:schemeClr val="bg1"/>
                  </a:solidFill>
                  <a:latin typeface="Source Sans Pro ExtraLight" panose="020B0303030403020204" pitchFamily="34" charset="77"/>
                </a:rPr>
                <a:t> Experience</a:t>
              </a:r>
            </a:p>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Founder, CEO Experience Management Solutions</a:t>
              </a:r>
            </a:p>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Chief Human Experience Officer, LE</a:t>
              </a:r>
            </a:p>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Executive Director, People Operations, Grand America</a:t>
              </a:r>
            </a:p>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Director of HR Grand Wailea, Waldorf Astoria</a:t>
              </a:r>
            </a:p>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Director of HR, St. Regis</a:t>
              </a:r>
            </a:p>
            <a:p>
              <a:pPr marL="171450" indent="-171450">
                <a:buFont typeface="Arial" panose="020B0604020202020204" pitchFamily="34" charset="0"/>
                <a:buChar char="•"/>
              </a:pPr>
              <a:r>
                <a:rPr lang="en-US" sz="1000" dirty="0">
                  <a:solidFill>
                    <a:schemeClr val="bg1"/>
                  </a:solidFill>
                  <a:latin typeface="Source Sans Pro ExtraLight" panose="020B0303030403020204" pitchFamily="34" charset="77"/>
                </a:rPr>
                <a:t>Corporate Recruitment &amp; Employment Manager</a:t>
              </a:r>
            </a:p>
            <a:p>
              <a:pPr marL="171450" indent="-171450">
                <a:buFont typeface="Arial" panose="020B0604020202020204" pitchFamily="34" charset="0"/>
                <a:buChar char="•"/>
              </a:pPr>
              <a:endParaRPr lang="en-US" sz="1000" dirty="0">
                <a:solidFill>
                  <a:schemeClr val="bg1"/>
                </a:solidFill>
                <a:latin typeface="Source Sans Pro ExtraLight" panose="020B0303030403020204" pitchFamily="34" charset="77"/>
              </a:endParaRPr>
            </a:p>
          </p:txBody>
        </p:sp>
      </p:grpSp>
      <p:grpSp>
        <p:nvGrpSpPr>
          <p:cNvPr id="68" name="Group 67">
            <a:extLst>
              <a:ext uri="{FF2B5EF4-FFF2-40B4-BE49-F238E27FC236}">
                <a16:creationId xmlns:a16="http://schemas.microsoft.com/office/drawing/2014/main" id="{C1B4BD38-7D41-96E3-3A96-6726FEBC6371}"/>
              </a:ext>
            </a:extLst>
          </p:cNvPr>
          <p:cNvGrpSpPr/>
          <p:nvPr/>
        </p:nvGrpSpPr>
        <p:grpSpPr>
          <a:xfrm>
            <a:off x="4425587" y="1370742"/>
            <a:ext cx="3194432" cy="1217641"/>
            <a:chOff x="316566" y="1308872"/>
            <a:chExt cx="3194432" cy="1217641"/>
          </a:xfrm>
        </p:grpSpPr>
        <p:sp>
          <p:nvSpPr>
            <p:cNvPr id="69" name="TextBox 68">
              <a:extLst>
                <a:ext uri="{FF2B5EF4-FFF2-40B4-BE49-F238E27FC236}">
                  <a16:creationId xmlns:a16="http://schemas.microsoft.com/office/drawing/2014/main" id="{B0FE3919-B21F-1024-2674-F454B95BEFB7}"/>
                </a:ext>
              </a:extLst>
            </p:cNvPr>
            <p:cNvSpPr txBox="1"/>
            <p:nvPr/>
          </p:nvSpPr>
          <p:spPr>
            <a:xfrm>
              <a:off x="316566" y="1308872"/>
              <a:ext cx="1527017"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2000" b="1" u="none" strike="noStrike" cap="none" spc="-100" normalizeH="0" dirty="0">
                  <a:ln>
                    <a:noFill/>
                  </a:ln>
                  <a:solidFill>
                    <a:schemeClr val="bg1"/>
                  </a:solidFill>
                  <a:effectLst/>
                  <a:uFillTx/>
                  <a:latin typeface="Source Sans Pro" panose="020B0503030403020204" pitchFamily="34" charset="77"/>
                  <a:sym typeface="Helvetica"/>
                </a:rPr>
                <a:t>Jon Rowberry</a:t>
              </a:r>
            </a:p>
          </p:txBody>
        </p:sp>
        <p:sp>
          <p:nvSpPr>
            <p:cNvPr id="71" name="TextBox 70">
              <a:extLst>
                <a:ext uri="{FF2B5EF4-FFF2-40B4-BE49-F238E27FC236}">
                  <a16:creationId xmlns:a16="http://schemas.microsoft.com/office/drawing/2014/main" id="{C0E1A743-723F-1A6B-DB76-6B06FEDE989F}"/>
                </a:ext>
              </a:extLst>
            </p:cNvPr>
            <p:cNvSpPr txBox="1"/>
            <p:nvPr/>
          </p:nvSpPr>
          <p:spPr>
            <a:xfrm>
              <a:off x="344530" y="1818631"/>
              <a:ext cx="3166468"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CFO then CEO Franklin Covey</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CEO Galileo Initiative</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CFO Adecco</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77"/>
                </a:rPr>
                <a:t>Partner, Deloitte &amp; </a:t>
              </a:r>
              <a:r>
                <a:rPr lang="en-US" sz="1000" dirty="0" err="1">
                  <a:solidFill>
                    <a:schemeClr val="bg1"/>
                  </a:solidFill>
                  <a:latin typeface="Source Sans Pro Light" panose="020B0403030403020204" pitchFamily="34" charset="77"/>
                </a:rPr>
                <a:t>Touche</a:t>
              </a:r>
              <a:endParaRPr lang="en-US" sz="1000" dirty="0">
                <a:solidFill>
                  <a:schemeClr val="bg1"/>
                </a:solidFill>
                <a:latin typeface="Source Sans Pro Light" panose="020B0403030403020204" pitchFamily="34" charset="77"/>
              </a:endParaRPr>
            </a:p>
          </p:txBody>
        </p:sp>
      </p:grpSp>
      <p:grpSp>
        <p:nvGrpSpPr>
          <p:cNvPr id="72" name="Group 71">
            <a:extLst>
              <a:ext uri="{FF2B5EF4-FFF2-40B4-BE49-F238E27FC236}">
                <a16:creationId xmlns:a16="http://schemas.microsoft.com/office/drawing/2014/main" id="{5D8927B8-C4EC-23EB-569D-7B8FBB1DB429}"/>
              </a:ext>
            </a:extLst>
          </p:cNvPr>
          <p:cNvGrpSpPr/>
          <p:nvPr/>
        </p:nvGrpSpPr>
        <p:grpSpPr>
          <a:xfrm>
            <a:off x="505352" y="1434235"/>
            <a:ext cx="3476892" cy="1031401"/>
            <a:chOff x="8474753" y="1080750"/>
            <a:chExt cx="3476892" cy="1031401"/>
          </a:xfrm>
        </p:grpSpPr>
        <p:sp>
          <p:nvSpPr>
            <p:cNvPr id="73" name="TextBox 72">
              <a:extLst>
                <a:ext uri="{FF2B5EF4-FFF2-40B4-BE49-F238E27FC236}">
                  <a16:creationId xmlns:a16="http://schemas.microsoft.com/office/drawing/2014/main" id="{9670638A-FA8A-83F5-65CF-251DE8121D33}"/>
                </a:ext>
              </a:extLst>
            </p:cNvPr>
            <p:cNvSpPr txBox="1"/>
            <p:nvPr/>
          </p:nvSpPr>
          <p:spPr>
            <a:xfrm>
              <a:off x="8474753" y="1080750"/>
              <a:ext cx="1831588"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2000" b="1" u="none" strike="noStrike" cap="none" spc="-100" normalizeH="0" dirty="0">
                  <a:ln>
                    <a:noFill/>
                  </a:ln>
                  <a:solidFill>
                    <a:schemeClr val="bg1"/>
                  </a:solidFill>
                  <a:effectLst/>
                  <a:uFillTx/>
                  <a:latin typeface="Source Sans Pro" panose="020B0503030403020204" pitchFamily="34" charset="77"/>
                  <a:sym typeface="Helvetica"/>
                </a:rPr>
                <a:t>Sabrina Petersen</a:t>
              </a:r>
            </a:p>
          </p:txBody>
        </p:sp>
        <p:sp>
          <p:nvSpPr>
            <p:cNvPr id="78" name="TextBox 77">
              <a:extLst>
                <a:ext uri="{FF2B5EF4-FFF2-40B4-BE49-F238E27FC236}">
                  <a16:creationId xmlns:a16="http://schemas.microsoft.com/office/drawing/2014/main" id="{03EA3404-F792-5E16-8177-086009DA4FA0}"/>
                </a:ext>
              </a:extLst>
            </p:cNvPr>
            <p:cNvSpPr txBox="1"/>
            <p:nvPr/>
          </p:nvSpPr>
          <p:spPr>
            <a:xfrm>
              <a:off x="8512903" y="1558157"/>
              <a:ext cx="3438742"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171450" indent="-171450">
                <a:buFont typeface="Arial" panose="020B0604020202020204" pitchFamily="34" charset="0"/>
                <a:buChar char="•"/>
              </a:pPr>
              <a:r>
                <a:rPr lang="en-US" sz="1000" dirty="0">
                  <a:solidFill>
                    <a:schemeClr val="bg1"/>
                  </a:solidFill>
                  <a:latin typeface="Source Sans Pro Light" panose="020B0403030403020204" pitchFamily="34" charset="0"/>
                  <a:ea typeface="Source Sans Pro Light" panose="020B0403030403020204" pitchFamily="34" charset="0"/>
                </a:rPr>
                <a:t>Senior Director of Global Content Operations </a:t>
              </a:r>
              <a:r>
                <a:rPr lang="en-US" sz="1000" dirty="0" err="1">
                  <a:solidFill>
                    <a:schemeClr val="bg1"/>
                  </a:solidFill>
                  <a:latin typeface="Source Sans Pro Light" panose="020B0403030403020204" pitchFamily="34" charset="0"/>
                  <a:ea typeface="Source Sans Pro Light" panose="020B0403030403020204" pitchFamily="34" charset="0"/>
                </a:rPr>
                <a:t>Ancestry.com</a:t>
              </a:r>
              <a:endParaRPr lang="en-US" sz="1000" dirty="0">
                <a:solidFill>
                  <a:schemeClr val="bg1"/>
                </a:solidFill>
                <a:latin typeface="Source Sans Pro Light" panose="020B0403030403020204" pitchFamily="34" charset="0"/>
                <a:ea typeface="Source Sans Pro Light" panose="020B0403030403020204" pitchFamily="34" charset="0"/>
              </a:endParaRP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0"/>
                  <a:ea typeface="Source Sans Pro Light" panose="020B0403030403020204" pitchFamily="34" charset="0"/>
                </a:rPr>
                <a:t>Marketing and PR Executive at Gannett</a:t>
              </a:r>
            </a:p>
            <a:p>
              <a:pPr marL="171450" indent="-171450">
                <a:buFont typeface="Arial" panose="020B0604020202020204" pitchFamily="34" charset="0"/>
                <a:buChar char="•"/>
              </a:pPr>
              <a:r>
                <a:rPr lang="en-US" sz="1000" dirty="0">
                  <a:solidFill>
                    <a:schemeClr val="bg1"/>
                  </a:solidFill>
                  <a:latin typeface="Source Sans Pro Light" panose="020B0403030403020204" pitchFamily="34" charset="0"/>
                  <a:ea typeface="Source Sans Pro Light" panose="020B0403030403020204" pitchFamily="34" charset="0"/>
                </a:rPr>
                <a:t>MBA from BYU Marriott School of Business</a:t>
              </a:r>
            </a:p>
          </p:txBody>
        </p:sp>
      </p:grpSp>
    </p:spTree>
    <p:extLst>
      <p:ext uri="{BB962C8B-B14F-4D97-AF65-F5344CB8AC3E}">
        <p14:creationId xmlns:p14="http://schemas.microsoft.com/office/powerpoint/2010/main" val="348549560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050BBB1-2C07-3F42-ACD0-F3B132CA56A9}"/>
              </a:ext>
            </a:extLst>
          </p:cNvPr>
          <p:cNvSpPr/>
          <p:nvPr/>
        </p:nvSpPr>
        <p:spPr>
          <a:xfrm flipV="1">
            <a:off x="-1153" y="3598196"/>
            <a:ext cx="12192000" cy="3259800"/>
          </a:xfrm>
          <a:prstGeom prst="rect">
            <a:avLst/>
          </a:prstGeom>
          <a:solidFill>
            <a:schemeClr val="tx1">
              <a:alpha val="24862"/>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23" name="Rectangle 22">
            <a:extLst>
              <a:ext uri="{FF2B5EF4-FFF2-40B4-BE49-F238E27FC236}">
                <a16:creationId xmlns:a16="http://schemas.microsoft.com/office/drawing/2014/main" id="{4CC79898-332C-6246-82D5-B179706EABEE}"/>
              </a:ext>
            </a:extLst>
          </p:cNvPr>
          <p:cNvSpPr/>
          <p:nvPr/>
        </p:nvSpPr>
        <p:spPr>
          <a:xfrm>
            <a:off x="0" y="1051127"/>
            <a:ext cx="12192000" cy="3127462"/>
          </a:xfrm>
          <a:prstGeom prst="rect">
            <a:avLst/>
          </a:prstGeom>
          <a:solidFill>
            <a:srgbClr val="3D506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24" name="Rectangle 23">
            <a:extLst>
              <a:ext uri="{FF2B5EF4-FFF2-40B4-BE49-F238E27FC236}">
                <a16:creationId xmlns:a16="http://schemas.microsoft.com/office/drawing/2014/main" id="{2ED27691-C18B-ED4A-BD2B-D86E10F50C60}"/>
              </a:ext>
            </a:extLst>
          </p:cNvPr>
          <p:cNvSpPr/>
          <p:nvPr/>
        </p:nvSpPr>
        <p:spPr>
          <a:xfrm flipV="1">
            <a:off x="0" y="975053"/>
            <a:ext cx="12192000" cy="8880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25" name="Rectangle 24">
            <a:extLst>
              <a:ext uri="{FF2B5EF4-FFF2-40B4-BE49-F238E27FC236}">
                <a16:creationId xmlns:a16="http://schemas.microsoft.com/office/drawing/2014/main" id="{AEEA9D42-F694-CD4A-9D14-8D6D348D29AE}"/>
              </a:ext>
            </a:extLst>
          </p:cNvPr>
          <p:cNvSpPr/>
          <p:nvPr/>
        </p:nvSpPr>
        <p:spPr>
          <a:xfrm flipV="1">
            <a:off x="-1153" y="4178588"/>
            <a:ext cx="12192000" cy="88800"/>
          </a:xfrm>
          <a:prstGeom prst="rect">
            <a:avLst/>
          </a:prstGeom>
          <a:solidFill>
            <a:srgbClr val="AEBC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grpSp>
        <p:nvGrpSpPr>
          <p:cNvPr id="38" name="Group 37">
            <a:extLst>
              <a:ext uri="{FF2B5EF4-FFF2-40B4-BE49-F238E27FC236}">
                <a16:creationId xmlns:a16="http://schemas.microsoft.com/office/drawing/2014/main" id="{76241F22-CB3B-B345-B038-02C90B852778}"/>
              </a:ext>
            </a:extLst>
          </p:cNvPr>
          <p:cNvGrpSpPr/>
          <p:nvPr/>
        </p:nvGrpSpPr>
        <p:grpSpPr>
          <a:xfrm>
            <a:off x="10554146" y="277817"/>
            <a:ext cx="1266225" cy="412009"/>
            <a:chOff x="5753481" y="6085577"/>
            <a:chExt cx="1465054" cy="476705"/>
          </a:xfrm>
        </p:grpSpPr>
        <p:pic>
          <p:nvPicPr>
            <p:cNvPr id="39" name="Picture 38">
              <a:extLst>
                <a:ext uri="{FF2B5EF4-FFF2-40B4-BE49-F238E27FC236}">
                  <a16:creationId xmlns:a16="http://schemas.microsoft.com/office/drawing/2014/main" id="{EC02B279-0B43-AE41-9282-B493D58B2223}"/>
                </a:ext>
              </a:extLst>
            </p:cNvPr>
            <p:cNvPicPr>
              <a:picLocks noChangeAspect="1"/>
            </p:cNvPicPr>
            <p:nvPr/>
          </p:nvPicPr>
          <p:blipFill rotWithShape="1">
            <a:blip r:embed="rId3"/>
            <a:srcRect b="14445"/>
            <a:stretch/>
          </p:blipFill>
          <p:spPr>
            <a:xfrm>
              <a:off x="6221513" y="6085577"/>
              <a:ext cx="528989" cy="311971"/>
            </a:xfrm>
            <a:prstGeom prst="rect">
              <a:avLst/>
            </a:prstGeom>
          </p:spPr>
        </p:pic>
        <p:pic>
          <p:nvPicPr>
            <p:cNvPr id="40" name="Picture 39">
              <a:extLst>
                <a:ext uri="{FF2B5EF4-FFF2-40B4-BE49-F238E27FC236}">
                  <a16:creationId xmlns:a16="http://schemas.microsoft.com/office/drawing/2014/main" id="{647E4085-1162-1442-AC12-499936DA7CA7}"/>
                </a:ext>
              </a:extLst>
            </p:cNvPr>
            <p:cNvPicPr>
              <a:picLocks noChangeAspect="1"/>
            </p:cNvPicPr>
            <p:nvPr/>
          </p:nvPicPr>
          <p:blipFill rotWithShape="1">
            <a:blip r:embed="rId3"/>
            <a:srcRect t="85555"/>
            <a:stretch/>
          </p:blipFill>
          <p:spPr>
            <a:xfrm>
              <a:off x="5753481" y="6397548"/>
              <a:ext cx="1465054" cy="164734"/>
            </a:xfrm>
            <a:prstGeom prst="rect">
              <a:avLst/>
            </a:prstGeom>
          </p:spPr>
        </p:pic>
      </p:grpSp>
      <p:sp>
        <p:nvSpPr>
          <p:cNvPr id="42" name="TextBox 41">
            <a:extLst>
              <a:ext uri="{FF2B5EF4-FFF2-40B4-BE49-F238E27FC236}">
                <a16:creationId xmlns:a16="http://schemas.microsoft.com/office/drawing/2014/main" id="{B42EFEA3-8D0C-FB4C-BB72-930B3B652C96}"/>
              </a:ext>
            </a:extLst>
          </p:cNvPr>
          <p:cNvSpPr txBox="1"/>
          <p:nvPr/>
        </p:nvSpPr>
        <p:spPr>
          <a:xfrm>
            <a:off x="8116" y="-304330"/>
            <a:ext cx="9128457"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9600" b="1" spc="-600" dirty="0">
                <a:solidFill>
                  <a:schemeClr val="bg1">
                    <a:alpha val="5000"/>
                  </a:schemeClr>
                </a:solidFill>
                <a:latin typeface="Source Sans Pro Black" panose="020B0503030403020204" pitchFamily="34" charset="0"/>
                <a:ea typeface="Arial" charset="0"/>
                <a:cs typeface="Arial Black" panose="020B0604020202020204" pitchFamily="34" charset="0"/>
              </a:rPr>
              <a:t>BUSINESS IS HARD</a:t>
            </a:r>
          </a:p>
        </p:txBody>
      </p:sp>
      <p:sp>
        <p:nvSpPr>
          <p:cNvPr id="45" name="TextBox 44">
            <a:extLst>
              <a:ext uri="{FF2B5EF4-FFF2-40B4-BE49-F238E27FC236}">
                <a16:creationId xmlns:a16="http://schemas.microsoft.com/office/drawing/2014/main" id="{FA8DE666-B598-5E4E-AE6B-FC49EE39D1CD}"/>
              </a:ext>
            </a:extLst>
          </p:cNvPr>
          <p:cNvSpPr txBox="1"/>
          <p:nvPr/>
        </p:nvSpPr>
        <p:spPr>
          <a:xfrm>
            <a:off x="342729" y="224426"/>
            <a:ext cx="4765083"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3000" b="1" spc="-200" dirty="0">
                <a:solidFill>
                  <a:schemeClr val="bg1"/>
                </a:solidFill>
                <a:latin typeface="Source Sans Pro Black" panose="020B0503030403020204" pitchFamily="34" charset="0"/>
                <a:ea typeface="Arial" charset="0"/>
                <a:cs typeface="Arial Black" panose="020B0604020202020204" pitchFamily="34" charset="0"/>
              </a:rPr>
              <a:t>RUNNING A BUSINESS IS HARD!</a:t>
            </a:r>
          </a:p>
        </p:txBody>
      </p:sp>
      <p:sp>
        <p:nvSpPr>
          <p:cNvPr id="2" name="TextBox 1">
            <a:extLst>
              <a:ext uri="{FF2B5EF4-FFF2-40B4-BE49-F238E27FC236}">
                <a16:creationId xmlns:a16="http://schemas.microsoft.com/office/drawing/2014/main" id="{D90CADA8-BC68-295E-D38B-E00ACE7DB227}"/>
              </a:ext>
            </a:extLst>
          </p:cNvPr>
          <p:cNvSpPr txBox="1"/>
          <p:nvPr/>
        </p:nvSpPr>
        <p:spPr>
          <a:xfrm>
            <a:off x="3062488" y="1693538"/>
            <a:ext cx="608595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a:solidFill>
                  <a:schemeClr val="bg1"/>
                </a:solidFill>
                <a:latin typeface="Source Sans Pro Light" panose="020B0403030403020204" pitchFamily="34" charset="0"/>
                <a:ea typeface="Arial" charset="0"/>
                <a:cs typeface="Arial Black" panose="020B0604020202020204" pitchFamily="34" charset="0"/>
              </a:rPr>
              <a:t>More variables, more nuance, more complexity than ever before.</a:t>
            </a:r>
          </a:p>
        </p:txBody>
      </p:sp>
      <p:grpSp>
        <p:nvGrpSpPr>
          <p:cNvPr id="6" name="Group 5">
            <a:extLst>
              <a:ext uri="{FF2B5EF4-FFF2-40B4-BE49-F238E27FC236}">
                <a16:creationId xmlns:a16="http://schemas.microsoft.com/office/drawing/2014/main" id="{29FE71A8-07F0-4ABB-AA9E-4AE3AD9CB1BB}"/>
              </a:ext>
            </a:extLst>
          </p:cNvPr>
          <p:cNvGrpSpPr/>
          <p:nvPr/>
        </p:nvGrpSpPr>
        <p:grpSpPr>
          <a:xfrm>
            <a:off x="3324380" y="4808274"/>
            <a:ext cx="5540934" cy="1244287"/>
            <a:chOff x="-680270" y="5560938"/>
            <a:chExt cx="5540934" cy="1244287"/>
          </a:xfrm>
        </p:grpSpPr>
        <p:sp>
          <p:nvSpPr>
            <p:cNvPr id="3" name="TextBox 2">
              <a:extLst>
                <a:ext uri="{FF2B5EF4-FFF2-40B4-BE49-F238E27FC236}">
                  <a16:creationId xmlns:a16="http://schemas.microsoft.com/office/drawing/2014/main" id="{45B4415A-3DB2-35EB-6AA0-6B056F09ACA1}"/>
                </a:ext>
              </a:extLst>
            </p:cNvPr>
            <p:cNvSpPr txBox="1"/>
            <p:nvPr/>
          </p:nvSpPr>
          <p:spPr>
            <a:xfrm>
              <a:off x="-680270" y="5560938"/>
              <a:ext cx="5540934"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sz="1600" dirty="0">
                  <a:solidFill>
                    <a:schemeClr val="bg1"/>
                  </a:solidFill>
                  <a:effectLst/>
                  <a:latin typeface="Source Sans Pro Light" panose="020B0403030403020204" pitchFamily="34" charset="0"/>
                </a:rPr>
                <a:t>In the middle of the most competitive economic battleground in history, organizations everywhere are fighting over that most precious resource: Workforce Talent.</a:t>
              </a:r>
            </a:p>
          </p:txBody>
        </p:sp>
        <p:sp>
          <p:nvSpPr>
            <p:cNvPr id="5" name="TextBox 4">
              <a:extLst>
                <a:ext uri="{FF2B5EF4-FFF2-40B4-BE49-F238E27FC236}">
                  <a16:creationId xmlns:a16="http://schemas.microsoft.com/office/drawing/2014/main" id="{10C86F65-E3EC-877E-DA58-08D18E7049C5}"/>
                </a:ext>
              </a:extLst>
            </p:cNvPr>
            <p:cNvSpPr txBox="1"/>
            <p:nvPr/>
          </p:nvSpPr>
          <p:spPr>
            <a:xfrm>
              <a:off x="-537882" y="6466675"/>
              <a:ext cx="5256158"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sz="1600" dirty="0">
                  <a:solidFill>
                    <a:schemeClr val="bg1"/>
                  </a:solidFill>
                  <a:effectLst/>
                  <a:latin typeface="Source Sans Pro Light" panose="020B0403030403020204" pitchFamily="34" charset="0"/>
                </a:rPr>
                <a:t>- Joe </a:t>
              </a:r>
              <a:r>
                <a:rPr lang="en-US" sz="1600" dirty="0" err="1">
                  <a:solidFill>
                    <a:schemeClr val="bg1"/>
                  </a:solidFill>
                  <a:effectLst/>
                  <a:latin typeface="Source Sans Pro Light" panose="020B0403030403020204" pitchFamily="34" charset="0"/>
                </a:rPr>
                <a:t>Ucuzoglu</a:t>
              </a:r>
              <a:r>
                <a:rPr lang="en-US" sz="1600" dirty="0">
                  <a:solidFill>
                    <a:schemeClr val="bg1"/>
                  </a:solidFill>
                  <a:effectLst/>
                  <a:latin typeface="Source Sans Pro Light" panose="020B0403030403020204" pitchFamily="34" charset="0"/>
                </a:rPr>
                <a:t>, CEO, Deloitte</a:t>
              </a:r>
            </a:p>
          </p:txBody>
        </p:sp>
      </p:grpSp>
      <p:grpSp>
        <p:nvGrpSpPr>
          <p:cNvPr id="8" name="Group 7">
            <a:extLst>
              <a:ext uri="{FF2B5EF4-FFF2-40B4-BE49-F238E27FC236}">
                <a16:creationId xmlns:a16="http://schemas.microsoft.com/office/drawing/2014/main" id="{D4DDF0CA-DA9D-95BE-ABA6-150EEE1F8DCF}"/>
              </a:ext>
            </a:extLst>
          </p:cNvPr>
          <p:cNvGrpSpPr/>
          <p:nvPr/>
        </p:nvGrpSpPr>
        <p:grpSpPr>
          <a:xfrm>
            <a:off x="3421560" y="1992201"/>
            <a:ext cx="5367811" cy="1938988"/>
            <a:chOff x="3407109" y="2012102"/>
            <a:chExt cx="5367811" cy="1938988"/>
          </a:xfrm>
        </p:grpSpPr>
        <p:sp>
          <p:nvSpPr>
            <p:cNvPr id="34" name="TextBox 33">
              <a:extLst>
                <a:ext uri="{FF2B5EF4-FFF2-40B4-BE49-F238E27FC236}">
                  <a16:creationId xmlns:a16="http://schemas.microsoft.com/office/drawing/2014/main" id="{947C42FF-A288-2A9C-5E96-FCE7B7A3E04B}"/>
                </a:ext>
              </a:extLst>
            </p:cNvPr>
            <p:cNvSpPr txBox="1"/>
            <p:nvPr/>
          </p:nvSpPr>
          <p:spPr>
            <a:xfrm>
              <a:off x="3643848" y="2012102"/>
              <a:ext cx="4787525" cy="1938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0" b="1" spc="-1000" dirty="0">
                  <a:solidFill>
                    <a:schemeClr val="bg1"/>
                  </a:solidFill>
                  <a:latin typeface="Source Sans Pro Black" panose="020B0503030403020204" pitchFamily="34" charset="0"/>
                </a:rPr>
                <a:t>PEOPLE</a:t>
              </a:r>
              <a:endParaRPr kumimoji="0" lang="en-US" sz="12000" b="1" u="none" strike="noStrike" cap="none" spc="-1000" normalizeH="0" dirty="0">
                <a:ln>
                  <a:noFill/>
                </a:ln>
                <a:solidFill>
                  <a:schemeClr val="bg1"/>
                </a:solidFill>
                <a:effectLst/>
                <a:uFillTx/>
                <a:latin typeface="Source Sans Pro Black" panose="020B0503030403020204" pitchFamily="34" charset="0"/>
                <a:sym typeface="Helvetica"/>
              </a:endParaRPr>
            </a:p>
          </p:txBody>
        </p:sp>
        <p:sp>
          <p:nvSpPr>
            <p:cNvPr id="7" name="TextBox 6">
              <a:extLst>
                <a:ext uri="{FF2B5EF4-FFF2-40B4-BE49-F238E27FC236}">
                  <a16:creationId xmlns:a16="http://schemas.microsoft.com/office/drawing/2014/main" id="{B96E334F-5BDE-6D9E-C471-4E26B40EDE09}"/>
                </a:ext>
              </a:extLst>
            </p:cNvPr>
            <p:cNvSpPr txBox="1"/>
            <p:nvPr/>
          </p:nvSpPr>
          <p:spPr>
            <a:xfrm>
              <a:off x="3407109" y="2013954"/>
              <a:ext cx="536781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a:solidFill>
                    <a:schemeClr val="bg1"/>
                  </a:solidFill>
                  <a:latin typeface="Source Sans Pro Light" panose="020B0403030403020204" pitchFamily="34" charset="0"/>
                  <a:ea typeface="Arial" charset="0"/>
                  <a:cs typeface="Arial Black" panose="020B0604020202020204" pitchFamily="34" charset="0"/>
                </a:rPr>
                <a:t>Of all variables, none are more complex or nuanced than</a:t>
              </a:r>
            </a:p>
          </p:txBody>
        </p:sp>
      </p:grpSp>
    </p:spTree>
    <p:extLst>
      <p:ext uri="{BB962C8B-B14F-4D97-AF65-F5344CB8AC3E}">
        <p14:creationId xmlns:p14="http://schemas.microsoft.com/office/powerpoint/2010/main" val="1862169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050BBB1-2C07-3F42-ACD0-F3B132CA56A9}"/>
              </a:ext>
            </a:extLst>
          </p:cNvPr>
          <p:cNvSpPr/>
          <p:nvPr/>
        </p:nvSpPr>
        <p:spPr>
          <a:xfrm flipV="1">
            <a:off x="-1153" y="3619902"/>
            <a:ext cx="12192000" cy="3238094"/>
          </a:xfrm>
          <a:prstGeom prst="rect">
            <a:avLst/>
          </a:prstGeom>
          <a:solidFill>
            <a:schemeClr val="tx1">
              <a:alpha val="24862"/>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23" name="Rectangle 22">
            <a:extLst>
              <a:ext uri="{FF2B5EF4-FFF2-40B4-BE49-F238E27FC236}">
                <a16:creationId xmlns:a16="http://schemas.microsoft.com/office/drawing/2014/main" id="{4CC79898-332C-6246-82D5-B179706EABEE}"/>
              </a:ext>
            </a:extLst>
          </p:cNvPr>
          <p:cNvSpPr/>
          <p:nvPr/>
        </p:nvSpPr>
        <p:spPr>
          <a:xfrm>
            <a:off x="0" y="1051126"/>
            <a:ext cx="12192000" cy="2492704"/>
          </a:xfrm>
          <a:prstGeom prst="rect">
            <a:avLst/>
          </a:prstGeom>
          <a:solidFill>
            <a:srgbClr val="3D506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24" name="Rectangle 23">
            <a:extLst>
              <a:ext uri="{FF2B5EF4-FFF2-40B4-BE49-F238E27FC236}">
                <a16:creationId xmlns:a16="http://schemas.microsoft.com/office/drawing/2014/main" id="{2ED27691-C18B-ED4A-BD2B-D86E10F50C60}"/>
              </a:ext>
            </a:extLst>
          </p:cNvPr>
          <p:cNvSpPr/>
          <p:nvPr/>
        </p:nvSpPr>
        <p:spPr>
          <a:xfrm flipV="1">
            <a:off x="0" y="975053"/>
            <a:ext cx="12192000" cy="8880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25" name="Rectangle 24">
            <a:extLst>
              <a:ext uri="{FF2B5EF4-FFF2-40B4-BE49-F238E27FC236}">
                <a16:creationId xmlns:a16="http://schemas.microsoft.com/office/drawing/2014/main" id="{AEEA9D42-F694-CD4A-9D14-8D6D348D29AE}"/>
              </a:ext>
            </a:extLst>
          </p:cNvPr>
          <p:cNvSpPr/>
          <p:nvPr/>
        </p:nvSpPr>
        <p:spPr>
          <a:xfrm flipV="1">
            <a:off x="-1153" y="3534989"/>
            <a:ext cx="12192000" cy="8880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grpSp>
        <p:nvGrpSpPr>
          <p:cNvPr id="38" name="Group 37">
            <a:extLst>
              <a:ext uri="{FF2B5EF4-FFF2-40B4-BE49-F238E27FC236}">
                <a16:creationId xmlns:a16="http://schemas.microsoft.com/office/drawing/2014/main" id="{76241F22-CB3B-B345-B038-02C90B852778}"/>
              </a:ext>
            </a:extLst>
          </p:cNvPr>
          <p:cNvGrpSpPr/>
          <p:nvPr/>
        </p:nvGrpSpPr>
        <p:grpSpPr>
          <a:xfrm>
            <a:off x="10554146" y="277817"/>
            <a:ext cx="1266225" cy="412009"/>
            <a:chOff x="5753481" y="6085577"/>
            <a:chExt cx="1465054" cy="476705"/>
          </a:xfrm>
        </p:grpSpPr>
        <p:pic>
          <p:nvPicPr>
            <p:cNvPr id="39" name="Picture 38">
              <a:extLst>
                <a:ext uri="{FF2B5EF4-FFF2-40B4-BE49-F238E27FC236}">
                  <a16:creationId xmlns:a16="http://schemas.microsoft.com/office/drawing/2014/main" id="{EC02B279-0B43-AE41-9282-B493D58B2223}"/>
                </a:ext>
              </a:extLst>
            </p:cNvPr>
            <p:cNvPicPr>
              <a:picLocks noChangeAspect="1"/>
            </p:cNvPicPr>
            <p:nvPr/>
          </p:nvPicPr>
          <p:blipFill rotWithShape="1">
            <a:blip r:embed="rId3"/>
            <a:srcRect b="14445"/>
            <a:stretch/>
          </p:blipFill>
          <p:spPr>
            <a:xfrm>
              <a:off x="6221513" y="6085577"/>
              <a:ext cx="528989" cy="311971"/>
            </a:xfrm>
            <a:prstGeom prst="rect">
              <a:avLst/>
            </a:prstGeom>
          </p:spPr>
        </p:pic>
        <p:pic>
          <p:nvPicPr>
            <p:cNvPr id="40" name="Picture 39">
              <a:extLst>
                <a:ext uri="{FF2B5EF4-FFF2-40B4-BE49-F238E27FC236}">
                  <a16:creationId xmlns:a16="http://schemas.microsoft.com/office/drawing/2014/main" id="{647E4085-1162-1442-AC12-499936DA7CA7}"/>
                </a:ext>
              </a:extLst>
            </p:cNvPr>
            <p:cNvPicPr>
              <a:picLocks noChangeAspect="1"/>
            </p:cNvPicPr>
            <p:nvPr/>
          </p:nvPicPr>
          <p:blipFill rotWithShape="1">
            <a:blip r:embed="rId3"/>
            <a:srcRect t="85555"/>
            <a:stretch/>
          </p:blipFill>
          <p:spPr>
            <a:xfrm>
              <a:off x="5753481" y="6397548"/>
              <a:ext cx="1465054" cy="164734"/>
            </a:xfrm>
            <a:prstGeom prst="rect">
              <a:avLst/>
            </a:prstGeom>
          </p:spPr>
        </p:pic>
      </p:grpSp>
      <p:sp>
        <p:nvSpPr>
          <p:cNvPr id="42" name="TextBox 41">
            <a:extLst>
              <a:ext uri="{FF2B5EF4-FFF2-40B4-BE49-F238E27FC236}">
                <a16:creationId xmlns:a16="http://schemas.microsoft.com/office/drawing/2014/main" id="{B42EFEA3-8D0C-FB4C-BB72-930B3B652C96}"/>
              </a:ext>
            </a:extLst>
          </p:cNvPr>
          <p:cNvSpPr txBox="1"/>
          <p:nvPr/>
        </p:nvSpPr>
        <p:spPr>
          <a:xfrm>
            <a:off x="8116" y="-304330"/>
            <a:ext cx="7345918"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9600" b="1" spc="-600" dirty="0">
                <a:solidFill>
                  <a:schemeClr val="bg1">
                    <a:alpha val="5000"/>
                  </a:schemeClr>
                </a:solidFill>
                <a:latin typeface="Source Sans Pro Black" panose="020B0503030403020204" pitchFamily="34" charset="0"/>
                <a:ea typeface="Arial" charset="0"/>
                <a:cs typeface="Arial Black" panose="020B0604020202020204" pitchFamily="34" charset="0"/>
              </a:rPr>
              <a:t>OPTIMIZATION</a:t>
            </a:r>
          </a:p>
        </p:txBody>
      </p:sp>
      <p:sp>
        <p:nvSpPr>
          <p:cNvPr id="45" name="TextBox 44">
            <a:extLst>
              <a:ext uri="{FF2B5EF4-FFF2-40B4-BE49-F238E27FC236}">
                <a16:creationId xmlns:a16="http://schemas.microsoft.com/office/drawing/2014/main" id="{FA8DE666-B598-5E4E-AE6B-FC49EE39D1CD}"/>
              </a:ext>
            </a:extLst>
          </p:cNvPr>
          <p:cNvSpPr txBox="1"/>
          <p:nvPr/>
        </p:nvSpPr>
        <p:spPr>
          <a:xfrm>
            <a:off x="342729" y="224426"/>
            <a:ext cx="4862866"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3000" b="1" spc="-200" dirty="0">
                <a:solidFill>
                  <a:schemeClr val="bg1"/>
                </a:solidFill>
                <a:latin typeface="Source Sans Pro Black" panose="020B0503030403020204" pitchFamily="34" charset="0"/>
                <a:ea typeface="Arial" charset="0"/>
                <a:cs typeface="Arial Black" panose="020B0604020202020204" pitchFamily="34" charset="0"/>
              </a:rPr>
              <a:t>PEOPLE OPTIMIZATION IS HARD</a:t>
            </a:r>
          </a:p>
        </p:txBody>
      </p:sp>
      <p:sp>
        <p:nvSpPr>
          <p:cNvPr id="4" name="Rectangle 3">
            <a:extLst>
              <a:ext uri="{FF2B5EF4-FFF2-40B4-BE49-F238E27FC236}">
                <a16:creationId xmlns:a16="http://schemas.microsoft.com/office/drawing/2014/main" id="{AA661A1A-C4E6-1700-E28C-3923A0F0D7DE}"/>
              </a:ext>
            </a:extLst>
          </p:cNvPr>
          <p:cNvSpPr/>
          <p:nvPr/>
        </p:nvSpPr>
        <p:spPr>
          <a:xfrm>
            <a:off x="823289" y="1678782"/>
            <a:ext cx="6073063" cy="297517"/>
          </a:xfrm>
          <a:prstGeom prst="rect">
            <a:avLst/>
          </a:prstGeom>
        </p:spPr>
        <p:txBody>
          <a:bodyPr wrap="square">
            <a:spAutoFit/>
          </a:bodyPr>
          <a:lstStyle/>
          <a:p>
            <a:pPr>
              <a:lnSpc>
                <a:spcPts val="1600"/>
              </a:lnSpc>
            </a:pPr>
            <a:r>
              <a:rPr lang="en-US" sz="1400" spc="-40" dirty="0">
                <a:solidFill>
                  <a:schemeClr val="bg1"/>
                </a:solidFill>
                <a:latin typeface="Source Sans Pro ExtraLight" panose="020B0303030403020204" pitchFamily="34" charset="77"/>
                <a:ea typeface="Arial" charset="0"/>
                <a:cs typeface="Arial" charset="0"/>
              </a:rPr>
              <a:t>2020-2021 was known as</a:t>
            </a:r>
          </a:p>
        </p:txBody>
      </p:sp>
      <p:sp>
        <p:nvSpPr>
          <p:cNvPr id="7" name="Rectangle 6">
            <a:extLst>
              <a:ext uri="{FF2B5EF4-FFF2-40B4-BE49-F238E27FC236}">
                <a16:creationId xmlns:a16="http://schemas.microsoft.com/office/drawing/2014/main" id="{DE27C839-4CB9-1695-0D45-4BBA2B44D5D2}"/>
              </a:ext>
            </a:extLst>
          </p:cNvPr>
          <p:cNvSpPr/>
          <p:nvPr/>
        </p:nvSpPr>
        <p:spPr>
          <a:xfrm>
            <a:off x="823287" y="2356700"/>
            <a:ext cx="6073063" cy="297517"/>
          </a:xfrm>
          <a:prstGeom prst="rect">
            <a:avLst/>
          </a:prstGeom>
        </p:spPr>
        <p:txBody>
          <a:bodyPr wrap="square">
            <a:spAutoFit/>
          </a:bodyPr>
          <a:lstStyle/>
          <a:p>
            <a:pPr>
              <a:lnSpc>
                <a:spcPts val="1600"/>
              </a:lnSpc>
            </a:pPr>
            <a:r>
              <a:rPr lang="en-US" sz="1400" spc="-40" dirty="0">
                <a:solidFill>
                  <a:schemeClr val="bg1"/>
                </a:solidFill>
                <a:latin typeface="Source Sans Pro ExtraLight" panose="020B0303030403020204" pitchFamily="34" charset="77"/>
                <a:ea typeface="Arial" charset="0"/>
                <a:cs typeface="Arial" charset="0"/>
              </a:rPr>
              <a:t>More people exiting the workforce than ever before</a:t>
            </a:r>
          </a:p>
        </p:txBody>
      </p:sp>
      <p:sp>
        <p:nvSpPr>
          <p:cNvPr id="8" name="TextBox 7">
            <a:extLst>
              <a:ext uri="{FF2B5EF4-FFF2-40B4-BE49-F238E27FC236}">
                <a16:creationId xmlns:a16="http://schemas.microsoft.com/office/drawing/2014/main" id="{360FDB66-CD6D-CA49-DA82-8C18BCD03C04}"/>
              </a:ext>
            </a:extLst>
          </p:cNvPr>
          <p:cNvSpPr txBox="1"/>
          <p:nvPr/>
        </p:nvSpPr>
        <p:spPr>
          <a:xfrm>
            <a:off x="840947" y="1838076"/>
            <a:ext cx="4037320" cy="6309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3500" b="1" spc="-200" dirty="0">
                <a:solidFill>
                  <a:schemeClr val="bg1"/>
                </a:solidFill>
                <a:latin typeface="Source Sans Pro Black" panose="020B0503030403020204" pitchFamily="34" charset="0"/>
                <a:ea typeface="Arial" charset="0"/>
                <a:cs typeface="Arial Black" panose="020B0604020202020204" pitchFamily="34" charset="0"/>
              </a:rPr>
              <a:t>The Great Resignation</a:t>
            </a:r>
          </a:p>
        </p:txBody>
      </p:sp>
      <p:sp>
        <p:nvSpPr>
          <p:cNvPr id="11" name="Rectangle 10">
            <a:extLst>
              <a:ext uri="{FF2B5EF4-FFF2-40B4-BE49-F238E27FC236}">
                <a16:creationId xmlns:a16="http://schemas.microsoft.com/office/drawing/2014/main" id="{D9C46E4E-0327-84CC-891D-68E77CA828CF}"/>
              </a:ext>
            </a:extLst>
          </p:cNvPr>
          <p:cNvSpPr/>
          <p:nvPr/>
        </p:nvSpPr>
        <p:spPr>
          <a:xfrm>
            <a:off x="752489" y="4957004"/>
            <a:ext cx="3979354" cy="502702"/>
          </a:xfrm>
          <a:prstGeom prst="rect">
            <a:avLst/>
          </a:prstGeom>
        </p:spPr>
        <p:txBody>
          <a:bodyPr wrap="square">
            <a:spAutoFit/>
          </a:bodyPr>
          <a:lstStyle/>
          <a:p>
            <a:pPr algn="ctr">
              <a:lnSpc>
                <a:spcPts val="1600"/>
              </a:lnSpc>
            </a:pPr>
            <a:r>
              <a:rPr lang="en-US" sz="1400" spc="-40" dirty="0">
                <a:solidFill>
                  <a:schemeClr val="bg1"/>
                </a:solidFill>
                <a:latin typeface="Source Sans Pro ExtraLight" panose="020B0303030403020204" pitchFamily="34" charset="77"/>
                <a:ea typeface="Arial" charset="0"/>
                <a:cs typeface="Arial" charset="0"/>
              </a:rPr>
              <a:t>People who quit and leave…</a:t>
            </a:r>
          </a:p>
          <a:p>
            <a:pPr algn="ctr">
              <a:lnSpc>
                <a:spcPts val="1600"/>
              </a:lnSpc>
            </a:pPr>
            <a:r>
              <a:rPr lang="en-US" sz="1400" spc="-40" dirty="0">
                <a:solidFill>
                  <a:schemeClr val="bg1"/>
                </a:solidFill>
                <a:latin typeface="Source Sans Pro ExtraLight" panose="020B0303030403020204" pitchFamily="34" charset="77"/>
                <a:ea typeface="Arial" charset="0"/>
                <a:cs typeface="Arial" charset="0"/>
              </a:rPr>
              <a:t>Turnover</a:t>
            </a:r>
          </a:p>
        </p:txBody>
      </p:sp>
      <p:grpSp>
        <p:nvGrpSpPr>
          <p:cNvPr id="16" name="Group 15">
            <a:extLst>
              <a:ext uri="{FF2B5EF4-FFF2-40B4-BE49-F238E27FC236}">
                <a16:creationId xmlns:a16="http://schemas.microsoft.com/office/drawing/2014/main" id="{E18B3F1E-8378-8859-F8CD-E2CAFE450987}"/>
              </a:ext>
            </a:extLst>
          </p:cNvPr>
          <p:cNvGrpSpPr/>
          <p:nvPr/>
        </p:nvGrpSpPr>
        <p:grpSpPr>
          <a:xfrm>
            <a:off x="7126826" y="1672294"/>
            <a:ext cx="6074216" cy="981943"/>
            <a:chOff x="3057160" y="4336930"/>
            <a:chExt cx="6074216" cy="981943"/>
          </a:xfrm>
        </p:grpSpPr>
        <p:grpSp>
          <p:nvGrpSpPr>
            <p:cNvPr id="14" name="Group 13">
              <a:extLst>
                <a:ext uri="{FF2B5EF4-FFF2-40B4-BE49-F238E27FC236}">
                  <a16:creationId xmlns:a16="http://schemas.microsoft.com/office/drawing/2014/main" id="{76096E35-3F79-6C89-7F5D-10C752F66212}"/>
                </a:ext>
              </a:extLst>
            </p:cNvPr>
            <p:cNvGrpSpPr/>
            <p:nvPr/>
          </p:nvGrpSpPr>
          <p:grpSpPr>
            <a:xfrm>
              <a:off x="3058313" y="4509940"/>
              <a:ext cx="6073063" cy="808933"/>
              <a:chOff x="3058313" y="3550048"/>
              <a:chExt cx="6073063" cy="808933"/>
            </a:xfrm>
          </p:grpSpPr>
          <p:sp>
            <p:nvSpPr>
              <p:cNvPr id="10" name="Rectangle 9">
                <a:extLst>
                  <a:ext uri="{FF2B5EF4-FFF2-40B4-BE49-F238E27FC236}">
                    <a16:creationId xmlns:a16="http://schemas.microsoft.com/office/drawing/2014/main" id="{ECDE25DF-A2B4-A024-0827-41107C3B5F8C}"/>
                  </a:ext>
                </a:extLst>
              </p:cNvPr>
              <p:cNvSpPr/>
              <p:nvPr/>
            </p:nvSpPr>
            <p:spPr>
              <a:xfrm>
                <a:off x="3058313" y="4061464"/>
                <a:ext cx="6073063" cy="297517"/>
              </a:xfrm>
              <a:prstGeom prst="rect">
                <a:avLst/>
              </a:prstGeom>
            </p:spPr>
            <p:txBody>
              <a:bodyPr wrap="square">
                <a:spAutoFit/>
              </a:bodyPr>
              <a:lstStyle/>
              <a:p>
                <a:pPr>
                  <a:lnSpc>
                    <a:spcPts val="1600"/>
                  </a:lnSpc>
                </a:pPr>
                <a:r>
                  <a:rPr lang="en-US" sz="1400" spc="-40" dirty="0">
                    <a:solidFill>
                      <a:schemeClr val="bg1"/>
                    </a:solidFill>
                    <a:latin typeface="Source Sans Pro ExtraLight" panose="020B0303030403020204" pitchFamily="34" charset="77"/>
                    <a:ea typeface="Arial" charset="0"/>
                    <a:cs typeface="Arial" charset="0"/>
                  </a:rPr>
                  <a:t>But the problem isn’t just people who quit and leave… </a:t>
                </a:r>
              </a:p>
            </p:txBody>
          </p:sp>
          <p:sp>
            <p:nvSpPr>
              <p:cNvPr id="13" name="TextBox 12">
                <a:extLst>
                  <a:ext uri="{FF2B5EF4-FFF2-40B4-BE49-F238E27FC236}">
                    <a16:creationId xmlns:a16="http://schemas.microsoft.com/office/drawing/2014/main" id="{F87442B7-4B39-6F88-6057-BE824BE488C2}"/>
                  </a:ext>
                </a:extLst>
              </p:cNvPr>
              <p:cNvSpPr txBox="1"/>
              <p:nvPr/>
            </p:nvSpPr>
            <p:spPr>
              <a:xfrm>
                <a:off x="3075823" y="3550048"/>
                <a:ext cx="2634693" cy="6309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3500" b="1" spc="-200" dirty="0">
                    <a:solidFill>
                      <a:schemeClr val="bg1"/>
                    </a:solidFill>
                    <a:latin typeface="Source Sans Pro Black" panose="020B0503030403020204" pitchFamily="34" charset="0"/>
                    <a:ea typeface="Arial" charset="0"/>
                    <a:cs typeface="Arial Black" panose="020B0604020202020204" pitchFamily="34" charset="0"/>
                  </a:rPr>
                  <a:t>Quiet Quitting</a:t>
                </a:r>
              </a:p>
            </p:txBody>
          </p:sp>
        </p:grpSp>
        <p:sp>
          <p:nvSpPr>
            <p:cNvPr id="15" name="Rectangle 14">
              <a:extLst>
                <a:ext uri="{FF2B5EF4-FFF2-40B4-BE49-F238E27FC236}">
                  <a16:creationId xmlns:a16="http://schemas.microsoft.com/office/drawing/2014/main" id="{CD7E414D-8B3B-E938-9E5F-C8962B760721}"/>
                </a:ext>
              </a:extLst>
            </p:cNvPr>
            <p:cNvSpPr/>
            <p:nvPr/>
          </p:nvSpPr>
          <p:spPr>
            <a:xfrm>
              <a:off x="3057160" y="4336930"/>
              <a:ext cx="6073063" cy="297517"/>
            </a:xfrm>
            <a:prstGeom prst="rect">
              <a:avLst/>
            </a:prstGeom>
          </p:spPr>
          <p:txBody>
            <a:bodyPr wrap="square">
              <a:spAutoFit/>
            </a:bodyPr>
            <a:lstStyle/>
            <a:p>
              <a:pPr>
                <a:lnSpc>
                  <a:spcPts val="1600"/>
                </a:lnSpc>
              </a:pPr>
              <a:r>
                <a:rPr lang="en-US" sz="1400" spc="-40" dirty="0">
                  <a:solidFill>
                    <a:schemeClr val="bg1"/>
                  </a:solidFill>
                  <a:latin typeface="Source Sans Pro ExtraLight" panose="020B0303030403020204" pitchFamily="34" charset="77"/>
                  <a:ea typeface="Arial" charset="0"/>
                  <a:cs typeface="Arial" charset="0"/>
                </a:rPr>
                <a:t>2022 was known as the era of</a:t>
              </a:r>
            </a:p>
          </p:txBody>
        </p:sp>
      </p:grpSp>
      <p:sp>
        <p:nvSpPr>
          <p:cNvPr id="3" name="Rectangle 2">
            <a:extLst>
              <a:ext uri="{FF2B5EF4-FFF2-40B4-BE49-F238E27FC236}">
                <a16:creationId xmlns:a16="http://schemas.microsoft.com/office/drawing/2014/main" id="{C7335D8A-4FDA-4218-0D30-6FB580B1C6C5}"/>
              </a:ext>
            </a:extLst>
          </p:cNvPr>
          <p:cNvSpPr/>
          <p:nvPr/>
        </p:nvSpPr>
        <p:spPr>
          <a:xfrm>
            <a:off x="6979305" y="4989321"/>
            <a:ext cx="3979354" cy="502702"/>
          </a:xfrm>
          <a:prstGeom prst="rect">
            <a:avLst/>
          </a:prstGeom>
        </p:spPr>
        <p:txBody>
          <a:bodyPr wrap="square">
            <a:spAutoFit/>
          </a:bodyPr>
          <a:lstStyle/>
          <a:p>
            <a:pPr algn="ctr">
              <a:lnSpc>
                <a:spcPts val="1600"/>
              </a:lnSpc>
            </a:pPr>
            <a:r>
              <a:rPr lang="en-US" sz="1400" spc="-40" dirty="0">
                <a:solidFill>
                  <a:schemeClr val="bg1"/>
                </a:solidFill>
                <a:latin typeface="Source Sans Pro ExtraLight" panose="020B0303030403020204" pitchFamily="34" charset="77"/>
                <a:ea typeface="Arial" charset="0"/>
                <a:cs typeface="Arial" charset="0"/>
              </a:rPr>
              <a:t>People who quit and STAY… </a:t>
            </a:r>
          </a:p>
          <a:p>
            <a:pPr algn="ctr">
              <a:lnSpc>
                <a:spcPts val="1600"/>
              </a:lnSpc>
            </a:pPr>
            <a:r>
              <a:rPr lang="en-US" sz="1400" spc="-40" dirty="0">
                <a:solidFill>
                  <a:schemeClr val="bg1"/>
                </a:solidFill>
                <a:latin typeface="Source Sans Pro ExtraLight" panose="020B0303030403020204" pitchFamily="34" charset="77"/>
                <a:ea typeface="Arial" charset="0"/>
                <a:cs typeface="Arial" charset="0"/>
              </a:rPr>
              <a:t>Disengagement</a:t>
            </a:r>
          </a:p>
        </p:txBody>
      </p:sp>
      <p:cxnSp>
        <p:nvCxnSpPr>
          <p:cNvPr id="6" name="Straight Connector 5">
            <a:extLst>
              <a:ext uri="{FF2B5EF4-FFF2-40B4-BE49-F238E27FC236}">
                <a16:creationId xmlns:a16="http://schemas.microsoft.com/office/drawing/2014/main" id="{29F89960-EF14-C332-3DB3-5A0111F65A1E}"/>
              </a:ext>
            </a:extLst>
          </p:cNvPr>
          <p:cNvCxnSpPr>
            <a:cxnSpLocks/>
          </p:cNvCxnSpPr>
          <p:nvPr/>
        </p:nvCxnSpPr>
        <p:spPr>
          <a:xfrm>
            <a:off x="6096000" y="1063853"/>
            <a:ext cx="0" cy="5336947"/>
          </a:xfrm>
          <a:prstGeom prst="line">
            <a:avLst/>
          </a:prstGeom>
          <a:noFill/>
          <a:ln w="12700" cap="flat">
            <a:solidFill>
              <a:schemeClr val="bg1"/>
            </a:solidFill>
            <a:prstDash val="sysDot"/>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5" name="Right Arrow 4">
            <a:extLst>
              <a:ext uri="{FF2B5EF4-FFF2-40B4-BE49-F238E27FC236}">
                <a16:creationId xmlns:a16="http://schemas.microsoft.com/office/drawing/2014/main" id="{C49DD8A1-8BD3-2CBE-2625-D998B08D9A1E}"/>
              </a:ext>
            </a:extLst>
          </p:cNvPr>
          <p:cNvSpPr/>
          <p:nvPr/>
        </p:nvSpPr>
        <p:spPr>
          <a:xfrm>
            <a:off x="5630312" y="1996727"/>
            <a:ext cx="934423" cy="419957"/>
          </a:xfrm>
          <a:prstGeom prst="rightArrow">
            <a:avLst/>
          </a:prstGeom>
          <a:solidFill>
            <a:srgbClr val="FFFFFF"/>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3634626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050BBB1-2C07-3F42-ACD0-F3B132CA56A9}"/>
              </a:ext>
            </a:extLst>
          </p:cNvPr>
          <p:cNvSpPr/>
          <p:nvPr/>
        </p:nvSpPr>
        <p:spPr>
          <a:xfrm flipV="1">
            <a:off x="-1153" y="2212586"/>
            <a:ext cx="12192000" cy="4645411"/>
          </a:xfrm>
          <a:prstGeom prst="rect">
            <a:avLst/>
          </a:prstGeom>
          <a:solidFill>
            <a:schemeClr val="tx1">
              <a:alpha val="24862"/>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23" name="Rectangle 22">
            <a:extLst>
              <a:ext uri="{FF2B5EF4-FFF2-40B4-BE49-F238E27FC236}">
                <a16:creationId xmlns:a16="http://schemas.microsoft.com/office/drawing/2014/main" id="{4CC79898-332C-6246-82D5-B179706EABEE}"/>
              </a:ext>
            </a:extLst>
          </p:cNvPr>
          <p:cNvSpPr/>
          <p:nvPr/>
        </p:nvSpPr>
        <p:spPr>
          <a:xfrm>
            <a:off x="0" y="1051126"/>
            <a:ext cx="12192000" cy="2492704"/>
          </a:xfrm>
          <a:prstGeom prst="rect">
            <a:avLst/>
          </a:prstGeom>
          <a:solidFill>
            <a:srgbClr val="3D506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24" name="Rectangle 23">
            <a:extLst>
              <a:ext uri="{FF2B5EF4-FFF2-40B4-BE49-F238E27FC236}">
                <a16:creationId xmlns:a16="http://schemas.microsoft.com/office/drawing/2014/main" id="{2ED27691-C18B-ED4A-BD2B-D86E10F50C60}"/>
              </a:ext>
            </a:extLst>
          </p:cNvPr>
          <p:cNvSpPr/>
          <p:nvPr/>
        </p:nvSpPr>
        <p:spPr>
          <a:xfrm flipV="1">
            <a:off x="0" y="975053"/>
            <a:ext cx="12192000" cy="8880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25" name="Rectangle 24">
            <a:extLst>
              <a:ext uri="{FF2B5EF4-FFF2-40B4-BE49-F238E27FC236}">
                <a16:creationId xmlns:a16="http://schemas.microsoft.com/office/drawing/2014/main" id="{AEEA9D42-F694-CD4A-9D14-8D6D348D29AE}"/>
              </a:ext>
            </a:extLst>
          </p:cNvPr>
          <p:cNvSpPr/>
          <p:nvPr/>
        </p:nvSpPr>
        <p:spPr>
          <a:xfrm flipV="1">
            <a:off x="-1153" y="3534989"/>
            <a:ext cx="12192000" cy="8880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grpSp>
        <p:nvGrpSpPr>
          <p:cNvPr id="38" name="Group 37">
            <a:extLst>
              <a:ext uri="{FF2B5EF4-FFF2-40B4-BE49-F238E27FC236}">
                <a16:creationId xmlns:a16="http://schemas.microsoft.com/office/drawing/2014/main" id="{76241F22-CB3B-B345-B038-02C90B852778}"/>
              </a:ext>
            </a:extLst>
          </p:cNvPr>
          <p:cNvGrpSpPr/>
          <p:nvPr/>
        </p:nvGrpSpPr>
        <p:grpSpPr>
          <a:xfrm>
            <a:off x="10554146" y="277817"/>
            <a:ext cx="1266225" cy="412009"/>
            <a:chOff x="5753481" y="6085577"/>
            <a:chExt cx="1465054" cy="476705"/>
          </a:xfrm>
        </p:grpSpPr>
        <p:pic>
          <p:nvPicPr>
            <p:cNvPr id="39" name="Picture 38">
              <a:extLst>
                <a:ext uri="{FF2B5EF4-FFF2-40B4-BE49-F238E27FC236}">
                  <a16:creationId xmlns:a16="http://schemas.microsoft.com/office/drawing/2014/main" id="{EC02B279-0B43-AE41-9282-B493D58B2223}"/>
                </a:ext>
              </a:extLst>
            </p:cNvPr>
            <p:cNvPicPr>
              <a:picLocks noChangeAspect="1"/>
            </p:cNvPicPr>
            <p:nvPr/>
          </p:nvPicPr>
          <p:blipFill rotWithShape="1">
            <a:blip r:embed="rId3"/>
            <a:srcRect b="14445"/>
            <a:stretch/>
          </p:blipFill>
          <p:spPr>
            <a:xfrm>
              <a:off x="6221513" y="6085577"/>
              <a:ext cx="528989" cy="311971"/>
            </a:xfrm>
            <a:prstGeom prst="rect">
              <a:avLst/>
            </a:prstGeom>
          </p:spPr>
        </p:pic>
        <p:pic>
          <p:nvPicPr>
            <p:cNvPr id="40" name="Picture 39">
              <a:extLst>
                <a:ext uri="{FF2B5EF4-FFF2-40B4-BE49-F238E27FC236}">
                  <a16:creationId xmlns:a16="http://schemas.microsoft.com/office/drawing/2014/main" id="{647E4085-1162-1442-AC12-499936DA7CA7}"/>
                </a:ext>
              </a:extLst>
            </p:cNvPr>
            <p:cNvPicPr>
              <a:picLocks noChangeAspect="1"/>
            </p:cNvPicPr>
            <p:nvPr/>
          </p:nvPicPr>
          <p:blipFill rotWithShape="1">
            <a:blip r:embed="rId3"/>
            <a:srcRect t="85555"/>
            <a:stretch/>
          </p:blipFill>
          <p:spPr>
            <a:xfrm>
              <a:off x="5753481" y="6397548"/>
              <a:ext cx="1465054" cy="164734"/>
            </a:xfrm>
            <a:prstGeom prst="rect">
              <a:avLst/>
            </a:prstGeom>
          </p:spPr>
        </p:pic>
      </p:grpSp>
      <p:sp>
        <p:nvSpPr>
          <p:cNvPr id="42" name="TextBox 41">
            <a:extLst>
              <a:ext uri="{FF2B5EF4-FFF2-40B4-BE49-F238E27FC236}">
                <a16:creationId xmlns:a16="http://schemas.microsoft.com/office/drawing/2014/main" id="{B42EFEA3-8D0C-FB4C-BB72-930B3B652C96}"/>
              </a:ext>
            </a:extLst>
          </p:cNvPr>
          <p:cNvSpPr txBox="1"/>
          <p:nvPr/>
        </p:nvSpPr>
        <p:spPr>
          <a:xfrm>
            <a:off x="8116" y="-304330"/>
            <a:ext cx="8633129"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9600" b="1" spc="-600" dirty="0">
                <a:solidFill>
                  <a:schemeClr val="bg1">
                    <a:alpha val="5000"/>
                  </a:schemeClr>
                </a:solidFill>
                <a:latin typeface="Source Sans Pro Black" panose="020B0503030403020204" pitchFamily="34" charset="0"/>
                <a:ea typeface="Arial" charset="0"/>
                <a:cs typeface="Arial Black" panose="020B0604020202020204" pitchFamily="34" charset="0"/>
              </a:rPr>
              <a:t>DISENGAGEMENT</a:t>
            </a:r>
          </a:p>
        </p:txBody>
      </p:sp>
      <p:sp>
        <p:nvSpPr>
          <p:cNvPr id="45" name="TextBox 44">
            <a:extLst>
              <a:ext uri="{FF2B5EF4-FFF2-40B4-BE49-F238E27FC236}">
                <a16:creationId xmlns:a16="http://schemas.microsoft.com/office/drawing/2014/main" id="{FA8DE666-B598-5E4E-AE6B-FC49EE39D1CD}"/>
              </a:ext>
            </a:extLst>
          </p:cNvPr>
          <p:cNvSpPr txBox="1"/>
          <p:nvPr/>
        </p:nvSpPr>
        <p:spPr>
          <a:xfrm>
            <a:off x="342729" y="224426"/>
            <a:ext cx="2735681"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3000" b="1" spc="-200" dirty="0">
                <a:solidFill>
                  <a:schemeClr val="bg1"/>
                </a:solidFill>
                <a:latin typeface="Source Sans Pro Black" panose="020B0503030403020204" pitchFamily="34" charset="0"/>
                <a:ea typeface="Arial" charset="0"/>
                <a:cs typeface="Arial Black" panose="020B0604020202020204" pitchFamily="34" charset="0"/>
              </a:rPr>
              <a:t>DISENGAGEMENT</a:t>
            </a:r>
          </a:p>
        </p:txBody>
      </p:sp>
      <p:grpSp>
        <p:nvGrpSpPr>
          <p:cNvPr id="27" name="Group 26">
            <a:extLst>
              <a:ext uri="{FF2B5EF4-FFF2-40B4-BE49-F238E27FC236}">
                <a16:creationId xmlns:a16="http://schemas.microsoft.com/office/drawing/2014/main" id="{B3E4078B-8771-9AFD-53D4-8DA81AECCC1C}"/>
              </a:ext>
            </a:extLst>
          </p:cNvPr>
          <p:cNvGrpSpPr/>
          <p:nvPr/>
        </p:nvGrpSpPr>
        <p:grpSpPr>
          <a:xfrm>
            <a:off x="1229060" y="1413160"/>
            <a:ext cx="3223772" cy="733050"/>
            <a:chOff x="1183727" y="1580359"/>
            <a:chExt cx="3223772" cy="733050"/>
          </a:xfrm>
        </p:grpSpPr>
        <p:sp>
          <p:nvSpPr>
            <p:cNvPr id="29" name="TextBox 28">
              <a:extLst>
                <a:ext uri="{FF2B5EF4-FFF2-40B4-BE49-F238E27FC236}">
                  <a16:creationId xmlns:a16="http://schemas.microsoft.com/office/drawing/2014/main" id="{58507A41-34A3-E873-4FFB-2A04F59EEB06}"/>
                </a:ext>
              </a:extLst>
            </p:cNvPr>
            <p:cNvSpPr txBox="1"/>
            <p:nvPr/>
          </p:nvSpPr>
          <p:spPr>
            <a:xfrm>
              <a:off x="1183727" y="1580359"/>
              <a:ext cx="2829279"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3000" b="1" spc="-100" dirty="0">
                  <a:solidFill>
                    <a:schemeClr val="bg1"/>
                  </a:solidFill>
                  <a:latin typeface="Source Sans Pro Black" panose="020B0503030403020204" pitchFamily="34" charset="0"/>
                  <a:ea typeface="Source Sans Pro Light" panose="020B0403030403020204" pitchFamily="34" charset="0"/>
                </a:rPr>
                <a:t>ACTIONS</a:t>
              </a:r>
            </a:p>
          </p:txBody>
        </p:sp>
        <p:sp>
          <p:nvSpPr>
            <p:cNvPr id="30" name="TextBox 29">
              <a:extLst>
                <a:ext uri="{FF2B5EF4-FFF2-40B4-BE49-F238E27FC236}">
                  <a16:creationId xmlns:a16="http://schemas.microsoft.com/office/drawing/2014/main" id="{9D7C00C3-799C-F562-3CEF-BE31F9FD150E}"/>
                </a:ext>
              </a:extLst>
            </p:cNvPr>
            <p:cNvSpPr txBox="1"/>
            <p:nvPr/>
          </p:nvSpPr>
          <p:spPr>
            <a:xfrm>
              <a:off x="1202138" y="1974859"/>
              <a:ext cx="3205361"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600" u="none" strike="noStrike" cap="none" spc="-100" normalizeH="0" dirty="0">
                  <a:ln>
                    <a:noFill/>
                  </a:ln>
                  <a:solidFill>
                    <a:schemeClr val="bg1"/>
                  </a:solidFill>
                  <a:effectLst/>
                  <a:uFillTx/>
                  <a:latin typeface="Source Sans Pro Light" panose="020B0403030403020204" pitchFamily="34" charset="0"/>
                  <a:sym typeface="Helvetica"/>
                </a:rPr>
                <a:t>WHAT WE DO WITH OUR TIME AND TALENT</a:t>
              </a:r>
            </a:p>
          </p:txBody>
        </p:sp>
      </p:grpSp>
      <p:sp>
        <p:nvSpPr>
          <p:cNvPr id="20" name="TextBox 19">
            <a:extLst>
              <a:ext uri="{FF2B5EF4-FFF2-40B4-BE49-F238E27FC236}">
                <a16:creationId xmlns:a16="http://schemas.microsoft.com/office/drawing/2014/main" id="{8E6FC249-4B28-A954-D8CB-7A5F760D4CD2}"/>
              </a:ext>
            </a:extLst>
          </p:cNvPr>
          <p:cNvSpPr txBox="1"/>
          <p:nvPr/>
        </p:nvSpPr>
        <p:spPr>
          <a:xfrm>
            <a:off x="6286503" y="228232"/>
            <a:ext cx="4575721" cy="430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200" b="1" spc="-100" dirty="0">
                <a:solidFill>
                  <a:schemeClr val="bg1"/>
                </a:solidFill>
                <a:latin typeface="Source Sans Pro Black" panose="020B0503030403020204" pitchFamily="34" charset="0"/>
                <a:ea typeface="Source Sans Pro Light" panose="020B0403030403020204" pitchFamily="34" charset="0"/>
              </a:rPr>
              <a:t>PEAK PERFORMANCE (RESULTS)</a:t>
            </a:r>
          </a:p>
        </p:txBody>
      </p:sp>
      <p:grpSp>
        <p:nvGrpSpPr>
          <p:cNvPr id="51" name="Group 50">
            <a:extLst>
              <a:ext uri="{FF2B5EF4-FFF2-40B4-BE49-F238E27FC236}">
                <a16:creationId xmlns:a16="http://schemas.microsoft.com/office/drawing/2014/main" id="{BAF6C88F-E987-2F6E-3455-F48ECBF7F221}"/>
              </a:ext>
            </a:extLst>
          </p:cNvPr>
          <p:cNvGrpSpPr/>
          <p:nvPr/>
        </p:nvGrpSpPr>
        <p:grpSpPr>
          <a:xfrm>
            <a:off x="1442" y="390472"/>
            <a:ext cx="12192000" cy="6467528"/>
            <a:chOff x="1442" y="390472"/>
            <a:chExt cx="12192000" cy="6467528"/>
          </a:xfrm>
        </p:grpSpPr>
        <p:grpSp>
          <p:nvGrpSpPr>
            <p:cNvPr id="5" name="Group 4">
              <a:extLst>
                <a:ext uri="{FF2B5EF4-FFF2-40B4-BE49-F238E27FC236}">
                  <a16:creationId xmlns:a16="http://schemas.microsoft.com/office/drawing/2014/main" id="{2F39F4A0-2BA1-5483-D0A9-D3EE94C4ADF2}"/>
                </a:ext>
              </a:extLst>
            </p:cNvPr>
            <p:cNvGrpSpPr/>
            <p:nvPr/>
          </p:nvGrpSpPr>
          <p:grpSpPr>
            <a:xfrm>
              <a:off x="1442" y="861451"/>
              <a:ext cx="12192000" cy="5996549"/>
              <a:chOff x="0" y="870941"/>
              <a:chExt cx="12192000" cy="5996549"/>
            </a:xfrm>
          </p:grpSpPr>
          <p:pic>
            <p:nvPicPr>
              <p:cNvPr id="6" name="Picture 5">
                <a:extLst>
                  <a:ext uri="{FF2B5EF4-FFF2-40B4-BE49-F238E27FC236}">
                    <a16:creationId xmlns:a16="http://schemas.microsoft.com/office/drawing/2014/main" id="{2AE67823-C017-B04A-D591-62A057676F7F}"/>
                  </a:ext>
                </a:extLst>
              </p:cNvPr>
              <p:cNvPicPr>
                <a:picLocks noChangeAspect="1"/>
              </p:cNvPicPr>
              <p:nvPr/>
            </p:nvPicPr>
            <p:blipFill>
              <a:blip r:embed="rId4"/>
              <a:stretch>
                <a:fillRect/>
              </a:stretch>
            </p:blipFill>
            <p:spPr>
              <a:xfrm>
                <a:off x="0" y="2590799"/>
                <a:ext cx="12192000" cy="4276691"/>
              </a:xfrm>
              <a:prstGeom prst="rect">
                <a:avLst/>
              </a:prstGeom>
            </p:spPr>
          </p:pic>
          <p:pic>
            <p:nvPicPr>
              <p:cNvPr id="9" name="Picture 8">
                <a:extLst>
                  <a:ext uri="{FF2B5EF4-FFF2-40B4-BE49-F238E27FC236}">
                    <a16:creationId xmlns:a16="http://schemas.microsoft.com/office/drawing/2014/main" id="{88737768-14D3-0319-BF1F-4FFBCE10E3E1}"/>
                  </a:ext>
                </a:extLst>
              </p:cNvPr>
              <p:cNvPicPr>
                <a:picLocks noChangeAspect="1"/>
              </p:cNvPicPr>
              <p:nvPr/>
            </p:nvPicPr>
            <p:blipFill rotWithShape="1">
              <a:blip r:embed="rId5"/>
              <a:srcRect b="8024"/>
              <a:stretch/>
            </p:blipFill>
            <p:spPr>
              <a:xfrm>
                <a:off x="4327657" y="870941"/>
                <a:ext cx="3598162" cy="1719860"/>
              </a:xfrm>
              <a:prstGeom prst="rect">
                <a:avLst/>
              </a:prstGeom>
              <a:effectLst>
                <a:outerShdw blurRad="255751" dist="38100" dir="2700000" algn="tl" rotWithShape="0">
                  <a:prstClr val="black">
                    <a:alpha val="40000"/>
                  </a:prstClr>
                </a:outerShdw>
              </a:effectLst>
            </p:spPr>
          </p:pic>
          <p:pic>
            <p:nvPicPr>
              <p:cNvPr id="17" name="Picture 16">
                <a:extLst>
                  <a:ext uri="{FF2B5EF4-FFF2-40B4-BE49-F238E27FC236}">
                    <a16:creationId xmlns:a16="http://schemas.microsoft.com/office/drawing/2014/main" id="{216D0D08-9225-55C5-DA5F-036A5B5DACF1}"/>
                  </a:ext>
                </a:extLst>
              </p:cNvPr>
              <p:cNvPicPr>
                <a:picLocks noChangeAspect="1"/>
              </p:cNvPicPr>
              <p:nvPr/>
            </p:nvPicPr>
            <p:blipFill rotWithShape="1">
              <a:blip r:embed="rId6"/>
              <a:srcRect t="5174"/>
              <a:stretch/>
            </p:blipFill>
            <p:spPr>
              <a:xfrm>
                <a:off x="4321601" y="2590799"/>
                <a:ext cx="3598162" cy="3791771"/>
              </a:xfrm>
              <a:prstGeom prst="rect">
                <a:avLst/>
              </a:prstGeom>
              <a:effectLst>
                <a:outerShdw blurRad="193907" dist="38100" dir="5400000" algn="t" rotWithShape="0">
                  <a:prstClr val="black">
                    <a:alpha val="40000"/>
                  </a:prstClr>
                </a:outerShdw>
              </a:effectLst>
            </p:spPr>
          </p:pic>
          <p:cxnSp>
            <p:nvCxnSpPr>
              <p:cNvPr id="18" name="Straight Connector 17">
                <a:extLst>
                  <a:ext uri="{FF2B5EF4-FFF2-40B4-BE49-F238E27FC236}">
                    <a16:creationId xmlns:a16="http://schemas.microsoft.com/office/drawing/2014/main" id="{F71D3B0A-EE9A-3D7E-F451-BDE0BE480E97}"/>
                  </a:ext>
                </a:extLst>
              </p:cNvPr>
              <p:cNvCxnSpPr/>
              <p:nvPr/>
            </p:nvCxnSpPr>
            <p:spPr>
              <a:xfrm>
                <a:off x="0" y="2590799"/>
                <a:ext cx="12192000" cy="0"/>
              </a:xfrm>
              <a:prstGeom prst="line">
                <a:avLst/>
              </a:prstGeom>
              <a:noFill/>
              <a:ln w="38100" cap="flat">
                <a:solidFill>
                  <a:srgbClr val="4B8BB3">
                    <a:alpha val="59000"/>
                  </a:srgbClr>
                </a:solidFill>
                <a:prstDash val="solid"/>
                <a:round/>
              </a:ln>
              <a:effectLst>
                <a:outerShdw blurRad="123603" dist="25400" dir="5400000" rotWithShape="0">
                  <a:srgbClr val="000000">
                    <a:alpha val="31557"/>
                  </a:srgbClr>
                </a:outerShdw>
              </a:effectLst>
              <a:sp3d/>
            </p:spPr>
            <p:style>
              <a:lnRef idx="0">
                <a:scrgbClr r="0" g="0" b="0"/>
              </a:lnRef>
              <a:fillRef idx="0">
                <a:scrgbClr r="0" g="0" b="0"/>
              </a:fillRef>
              <a:effectRef idx="0">
                <a:scrgbClr r="0" g="0" b="0"/>
              </a:effectRef>
              <a:fontRef idx="none"/>
            </p:style>
          </p:cxnSp>
        </p:grpSp>
        <p:grpSp>
          <p:nvGrpSpPr>
            <p:cNvPr id="34" name="Group 33">
              <a:extLst>
                <a:ext uri="{FF2B5EF4-FFF2-40B4-BE49-F238E27FC236}">
                  <a16:creationId xmlns:a16="http://schemas.microsoft.com/office/drawing/2014/main" id="{6228BE8C-E0A5-B1F2-75B4-547B8FFB3D09}"/>
                </a:ext>
              </a:extLst>
            </p:cNvPr>
            <p:cNvGrpSpPr/>
            <p:nvPr/>
          </p:nvGrpSpPr>
          <p:grpSpPr>
            <a:xfrm>
              <a:off x="5948439" y="390472"/>
              <a:ext cx="208620" cy="485798"/>
              <a:chOff x="5954357" y="157063"/>
              <a:chExt cx="208620" cy="485798"/>
            </a:xfrm>
          </p:grpSpPr>
          <p:cxnSp>
            <p:nvCxnSpPr>
              <p:cNvPr id="35" name="Straight Connector 34">
                <a:extLst>
                  <a:ext uri="{FF2B5EF4-FFF2-40B4-BE49-F238E27FC236}">
                    <a16:creationId xmlns:a16="http://schemas.microsoft.com/office/drawing/2014/main" id="{8803F3C5-D871-BA87-A532-639D7F950E4F}"/>
                  </a:ext>
                </a:extLst>
              </p:cNvPr>
              <p:cNvCxnSpPr/>
              <p:nvPr/>
            </p:nvCxnSpPr>
            <p:spPr>
              <a:xfrm flipV="1">
                <a:off x="6019295" y="368028"/>
                <a:ext cx="0" cy="274833"/>
              </a:xfrm>
              <a:prstGeom prst="line">
                <a:avLst/>
              </a:prstGeom>
              <a:noFill/>
              <a:ln w="25400" cap="flat">
                <a:solidFill>
                  <a:schemeClr val="bg1"/>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36" name="Triangle 35">
                <a:extLst>
                  <a:ext uri="{FF2B5EF4-FFF2-40B4-BE49-F238E27FC236}">
                    <a16:creationId xmlns:a16="http://schemas.microsoft.com/office/drawing/2014/main" id="{F958A705-3D47-9B96-E817-20F5DD9F74EB}"/>
                  </a:ext>
                </a:extLst>
              </p:cNvPr>
              <p:cNvSpPr/>
              <p:nvPr/>
            </p:nvSpPr>
            <p:spPr>
              <a:xfrm rot="19792403">
                <a:off x="5954357" y="157063"/>
                <a:ext cx="208620" cy="184664"/>
              </a:xfrm>
              <a:prstGeom prst="triangle">
                <a:avLst/>
              </a:prstGeom>
              <a:solidFill>
                <a:srgbClr val="FF0000"/>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grpSp>
      </p:grpSp>
      <p:grpSp>
        <p:nvGrpSpPr>
          <p:cNvPr id="47" name="Group 46">
            <a:extLst>
              <a:ext uri="{FF2B5EF4-FFF2-40B4-BE49-F238E27FC236}">
                <a16:creationId xmlns:a16="http://schemas.microsoft.com/office/drawing/2014/main" id="{3C047E6A-27C6-01D5-858A-91EBF6F6CBC2}"/>
              </a:ext>
            </a:extLst>
          </p:cNvPr>
          <p:cNvGrpSpPr/>
          <p:nvPr/>
        </p:nvGrpSpPr>
        <p:grpSpPr>
          <a:xfrm>
            <a:off x="7861160" y="4166899"/>
            <a:ext cx="3699864" cy="733050"/>
            <a:chOff x="8263237" y="4166899"/>
            <a:chExt cx="3699864" cy="733050"/>
          </a:xfrm>
        </p:grpSpPr>
        <p:sp>
          <p:nvSpPr>
            <p:cNvPr id="44" name="TextBox 43">
              <a:extLst>
                <a:ext uri="{FF2B5EF4-FFF2-40B4-BE49-F238E27FC236}">
                  <a16:creationId xmlns:a16="http://schemas.microsoft.com/office/drawing/2014/main" id="{E8995071-E89F-A045-0A42-4B843FB772AB}"/>
                </a:ext>
              </a:extLst>
            </p:cNvPr>
            <p:cNvSpPr txBox="1"/>
            <p:nvPr/>
          </p:nvSpPr>
          <p:spPr>
            <a:xfrm>
              <a:off x="8263237" y="4166899"/>
              <a:ext cx="2829279"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3000" b="1" spc="-100" dirty="0">
                  <a:solidFill>
                    <a:schemeClr val="bg1"/>
                  </a:solidFill>
                  <a:latin typeface="Source Sans Pro Black" panose="020B0503030403020204" pitchFamily="34" charset="0"/>
                  <a:ea typeface="Source Sans Pro Light" panose="020B0403030403020204" pitchFamily="34" charset="0"/>
                </a:rPr>
                <a:t>EMOTION</a:t>
              </a:r>
            </a:p>
          </p:txBody>
        </p:sp>
        <p:sp>
          <p:nvSpPr>
            <p:cNvPr id="46" name="TextBox 45">
              <a:extLst>
                <a:ext uri="{FF2B5EF4-FFF2-40B4-BE49-F238E27FC236}">
                  <a16:creationId xmlns:a16="http://schemas.microsoft.com/office/drawing/2014/main" id="{3BA0D00E-6B2A-F295-7E56-EEB0291BB4AD}"/>
                </a:ext>
              </a:extLst>
            </p:cNvPr>
            <p:cNvSpPr txBox="1"/>
            <p:nvPr/>
          </p:nvSpPr>
          <p:spPr>
            <a:xfrm>
              <a:off x="8281648" y="4561399"/>
              <a:ext cx="3681453"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600" u="none" strike="noStrike" cap="none" spc="-100" normalizeH="0" dirty="0">
                  <a:ln>
                    <a:noFill/>
                  </a:ln>
                  <a:solidFill>
                    <a:schemeClr val="bg1"/>
                  </a:solidFill>
                  <a:effectLst/>
                  <a:uFillTx/>
                  <a:latin typeface="Source Sans Pro Light" panose="020B0403030403020204" pitchFamily="34" charset="0"/>
                  <a:sym typeface="Helvetica"/>
                </a:rPr>
                <a:t>THE SENTIMENT WE HAVE FOR THE WORK WE DO</a:t>
              </a:r>
            </a:p>
          </p:txBody>
        </p:sp>
      </p:grpSp>
      <p:grpSp>
        <p:nvGrpSpPr>
          <p:cNvPr id="55" name="Group 54">
            <a:extLst>
              <a:ext uri="{FF2B5EF4-FFF2-40B4-BE49-F238E27FC236}">
                <a16:creationId xmlns:a16="http://schemas.microsoft.com/office/drawing/2014/main" id="{4234F397-433E-8B56-B338-33EADB364978}"/>
              </a:ext>
            </a:extLst>
          </p:cNvPr>
          <p:cNvGrpSpPr/>
          <p:nvPr/>
        </p:nvGrpSpPr>
        <p:grpSpPr>
          <a:xfrm>
            <a:off x="5305810" y="1738100"/>
            <a:ext cx="1490666" cy="707142"/>
            <a:chOff x="5305810" y="1738100"/>
            <a:chExt cx="1490666" cy="707142"/>
          </a:xfrm>
        </p:grpSpPr>
        <p:pic>
          <p:nvPicPr>
            <p:cNvPr id="52" name="Picture 51">
              <a:extLst>
                <a:ext uri="{FF2B5EF4-FFF2-40B4-BE49-F238E27FC236}">
                  <a16:creationId xmlns:a16="http://schemas.microsoft.com/office/drawing/2014/main" id="{F1691AB0-43D1-CA36-85D9-93A20F27B29A}"/>
                </a:ext>
              </a:extLst>
            </p:cNvPr>
            <p:cNvPicPr>
              <a:picLocks noChangeAspect="1"/>
            </p:cNvPicPr>
            <p:nvPr/>
          </p:nvPicPr>
          <p:blipFill>
            <a:blip r:embed="rId7"/>
            <a:stretch>
              <a:fillRect/>
            </a:stretch>
          </p:blipFill>
          <p:spPr>
            <a:xfrm>
              <a:off x="5305810" y="1738100"/>
              <a:ext cx="424052" cy="703540"/>
            </a:xfrm>
            <a:prstGeom prst="rect">
              <a:avLst/>
            </a:prstGeom>
          </p:spPr>
        </p:pic>
        <p:pic>
          <p:nvPicPr>
            <p:cNvPr id="53" name="Picture 52">
              <a:extLst>
                <a:ext uri="{FF2B5EF4-FFF2-40B4-BE49-F238E27FC236}">
                  <a16:creationId xmlns:a16="http://schemas.microsoft.com/office/drawing/2014/main" id="{99FAD6C9-6EBF-0CB1-BBA7-4F2B5461F39C}"/>
                </a:ext>
              </a:extLst>
            </p:cNvPr>
            <p:cNvPicPr>
              <a:picLocks noChangeAspect="1"/>
            </p:cNvPicPr>
            <p:nvPr/>
          </p:nvPicPr>
          <p:blipFill>
            <a:blip r:embed="rId8"/>
            <a:stretch>
              <a:fillRect/>
            </a:stretch>
          </p:blipFill>
          <p:spPr>
            <a:xfrm>
              <a:off x="6189312" y="1751340"/>
              <a:ext cx="607164" cy="693902"/>
            </a:xfrm>
            <a:prstGeom prst="rect">
              <a:avLst/>
            </a:prstGeom>
          </p:spPr>
        </p:pic>
      </p:grpSp>
      <p:pic>
        <p:nvPicPr>
          <p:cNvPr id="54" name="Picture 53">
            <a:extLst>
              <a:ext uri="{FF2B5EF4-FFF2-40B4-BE49-F238E27FC236}">
                <a16:creationId xmlns:a16="http://schemas.microsoft.com/office/drawing/2014/main" id="{F9F24BE7-16EE-220C-A745-9489847F2A78}"/>
              </a:ext>
            </a:extLst>
          </p:cNvPr>
          <p:cNvPicPr>
            <a:picLocks noChangeAspect="1"/>
          </p:cNvPicPr>
          <p:nvPr/>
        </p:nvPicPr>
        <p:blipFill>
          <a:blip r:embed="rId9"/>
          <a:stretch>
            <a:fillRect/>
          </a:stretch>
        </p:blipFill>
        <p:spPr>
          <a:xfrm>
            <a:off x="5517579" y="2679021"/>
            <a:ext cx="942500" cy="2084682"/>
          </a:xfrm>
          <a:prstGeom prst="rect">
            <a:avLst/>
          </a:prstGeom>
        </p:spPr>
      </p:pic>
    </p:spTree>
    <p:extLst>
      <p:ext uri="{BB962C8B-B14F-4D97-AF65-F5344CB8AC3E}">
        <p14:creationId xmlns:p14="http://schemas.microsoft.com/office/powerpoint/2010/main" val="1497066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050BBB1-2C07-3F42-ACD0-F3B132CA56A9}"/>
              </a:ext>
            </a:extLst>
          </p:cNvPr>
          <p:cNvSpPr/>
          <p:nvPr/>
        </p:nvSpPr>
        <p:spPr>
          <a:xfrm flipV="1">
            <a:off x="-1153" y="2212586"/>
            <a:ext cx="12192000" cy="4645411"/>
          </a:xfrm>
          <a:prstGeom prst="rect">
            <a:avLst/>
          </a:prstGeom>
          <a:solidFill>
            <a:schemeClr val="tx1">
              <a:alpha val="24862"/>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23" name="Rectangle 22">
            <a:extLst>
              <a:ext uri="{FF2B5EF4-FFF2-40B4-BE49-F238E27FC236}">
                <a16:creationId xmlns:a16="http://schemas.microsoft.com/office/drawing/2014/main" id="{4CC79898-332C-6246-82D5-B179706EABEE}"/>
              </a:ext>
            </a:extLst>
          </p:cNvPr>
          <p:cNvSpPr/>
          <p:nvPr/>
        </p:nvSpPr>
        <p:spPr>
          <a:xfrm>
            <a:off x="0" y="1051125"/>
            <a:ext cx="12192000" cy="3580349"/>
          </a:xfrm>
          <a:prstGeom prst="rect">
            <a:avLst/>
          </a:prstGeom>
          <a:solidFill>
            <a:srgbClr val="3D506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24" name="Rectangle 23">
            <a:extLst>
              <a:ext uri="{FF2B5EF4-FFF2-40B4-BE49-F238E27FC236}">
                <a16:creationId xmlns:a16="http://schemas.microsoft.com/office/drawing/2014/main" id="{2ED27691-C18B-ED4A-BD2B-D86E10F50C60}"/>
              </a:ext>
            </a:extLst>
          </p:cNvPr>
          <p:cNvSpPr/>
          <p:nvPr/>
        </p:nvSpPr>
        <p:spPr>
          <a:xfrm flipV="1">
            <a:off x="0" y="975053"/>
            <a:ext cx="12192000" cy="8880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25" name="Rectangle 24">
            <a:extLst>
              <a:ext uri="{FF2B5EF4-FFF2-40B4-BE49-F238E27FC236}">
                <a16:creationId xmlns:a16="http://schemas.microsoft.com/office/drawing/2014/main" id="{AEEA9D42-F694-CD4A-9D14-8D6D348D29AE}"/>
              </a:ext>
            </a:extLst>
          </p:cNvPr>
          <p:cNvSpPr/>
          <p:nvPr/>
        </p:nvSpPr>
        <p:spPr>
          <a:xfrm flipV="1">
            <a:off x="-1153" y="4610046"/>
            <a:ext cx="12192000" cy="8880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grpSp>
        <p:nvGrpSpPr>
          <p:cNvPr id="38" name="Group 37">
            <a:extLst>
              <a:ext uri="{FF2B5EF4-FFF2-40B4-BE49-F238E27FC236}">
                <a16:creationId xmlns:a16="http://schemas.microsoft.com/office/drawing/2014/main" id="{76241F22-CB3B-B345-B038-02C90B852778}"/>
              </a:ext>
            </a:extLst>
          </p:cNvPr>
          <p:cNvGrpSpPr/>
          <p:nvPr/>
        </p:nvGrpSpPr>
        <p:grpSpPr>
          <a:xfrm>
            <a:off x="10554146" y="277817"/>
            <a:ext cx="1266225" cy="412009"/>
            <a:chOff x="5753481" y="6085577"/>
            <a:chExt cx="1465054" cy="476705"/>
          </a:xfrm>
        </p:grpSpPr>
        <p:pic>
          <p:nvPicPr>
            <p:cNvPr id="39" name="Picture 38">
              <a:extLst>
                <a:ext uri="{FF2B5EF4-FFF2-40B4-BE49-F238E27FC236}">
                  <a16:creationId xmlns:a16="http://schemas.microsoft.com/office/drawing/2014/main" id="{EC02B279-0B43-AE41-9282-B493D58B2223}"/>
                </a:ext>
              </a:extLst>
            </p:cNvPr>
            <p:cNvPicPr>
              <a:picLocks noChangeAspect="1"/>
            </p:cNvPicPr>
            <p:nvPr/>
          </p:nvPicPr>
          <p:blipFill rotWithShape="1">
            <a:blip r:embed="rId3"/>
            <a:srcRect b="14445"/>
            <a:stretch/>
          </p:blipFill>
          <p:spPr>
            <a:xfrm>
              <a:off x="6221513" y="6085577"/>
              <a:ext cx="528989" cy="311971"/>
            </a:xfrm>
            <a:prstGeom prst="rect">
              <a:avLst/>
            </a:prstGeom>
          </p:spPr>
        </p:pic>
        <p:pic>
          <p:nvPicPr>
            <p:cNvPr id="40" name="Picture 39">
              <a:extLst>
                <a:ext uri="{FF2B5EF4-FFF2-40B4-BE49-F238E27FC236}">
                  <a16:creationId xmlns:a16="http://schemas.microsoft.com/office/drawing/2014/main" id="{647E4085-1162-1442-AC12-499936DA7CA7}"/>
                </a:ext>
              </a:extLst>
            </p:cNvPr>
            <p:cNvPicPr>
              <a:picLocks noChangeAspect="1"/>
            </p:cNvPicPr>
            <p:nvPr/>
          </p:nvPicPr>
          <p:blipFill rotWithShape="1">
            <a:blip r:embed="rId3"/>
            <a:srcRect t="85555"/>
            <a:stretch/>
          </p:blipFill>
          <p:spPr>
            <a:xfrm>
              <a:off x="5753481" y="6397548"/>
              <a:ext cx="1465054" cy="164734"/>
            </a:xfrm>
            <a:prstGeom prst="rect">
              <a:avLst/>
            </a:prstGeom>
          </p:spPr>
        </p:pic>
      </p:grpSp>
      <p:grpSp>
        <p:nvGrpSpPr>
          <p:cNvPr id="11" name="Group 10">
            <a:extLst>
              <a:ext uri="{FF2B5EF4-FFF2-40B4-BE49-F238E27FC236}">
                <a16:creationId xmlns:a16="http://schemas.microsoft.com/office/drawing/2014/main" id="{53276B86-8019-2F4A-BA96-B16F528C1D37}"/>
              </a:ext>
            </a:extLst>
          </p:cNvPr>
          <p:cNvGrpSpPr/>
          <p:nvPr/>
        </p:nvGrpSpPr>
        <p:grpSpPr>
          <a:xfrm>
            <a:off x="4327060" y="1597942"/>
            <a:ext cx="3535579" cy="2424492"/>
            <a:chOff x="4327060" y="1403652"/>
            <a:chExt cx="3535579" cy="2424492"/>
          </a:xfrm>
        </p:grpSpPr>
        <p:grpSp>
          <p:nvGrpSpPr>
            <p:cNvPr id="4" name="Group 3">
              <a:extLst>
                <a:ext uri="{FF2B5EF4-FFF2-40B4-BE49-F238E27FC236}">
                  <a16:creationId xmlns:a16="http://schemas.microsoft.com/office/drawing/2014/main" id="{A21E0E90-9439-17AD-5CFF-EA4AABA2E482}"/>
                </a:ext>
              </a:extLst>
            </p:cNvPr>
            <p:cNvGrpSpPr/>
            <p:nvPr/>
          </p:nvGrpSpPr>
          <p:grpSpPr>
            <a:xfrm>
              <a:off x="4327060" y="1403652"/>
              <a:ext cx="3535579" cy="2424492"/>
              <a:chOff x="46103" y="1439278"/>
              <a:chExt cx="3535579" cy="2424492"/>
            </a:xfrm>
          </p:grpSpPr>
          <p:sp>
            <p:nvSpPr>
              <p:cNvPr id="34" name="TextBox 33">
                <a:extLst>
                  <a:ext uri="{FF2B5EF4-FFF2-40B4-BE49-F238E27FC236}">
                    <a16:creationId xmlns:a16="http://schemas.microsoft.com/office/drawing/2014/main" id="{947C42FF-A288-2A9C-5E96-FCE7B7A3E04B}"/>
                  </a:ext>
                </a:extLst>
              </p:cNvPr>
              <p:cNvSpPr txBox="1"/>
              <p:nvPr/>
            </p:nvSpPr>
            <p:spPr>
              <a:xfrm>
                <a:off x="46103" y="1439278"/>
                <a:ext cx="3535579" cy="24006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5000" b="1" spc="-800" dirty="0">
                    <a:solidFill>
                      <a:schemeClr val="bg1"/>
                    </a:solidFill>
                    <a:latin typeface="Source Sans Pro Black" panose="020B0503030403020204" pitchFamily="34" charset="0"/>
                  </a:rPr>
                  <a:t>70%</a:t>
                </a:r>
                <a:endParaRPr kumimoji="0" lang="en-US" sz="15000" b="1" u="none" strike="noStrike" cap="none" spc="-800" normalizeH="0" dirty="0">
                  <a:ln>
                    <a:noFill/>
                  </a:ln>
                  <a:solidFill>
                    <a:schemeClr val="bg1"/>
                  </a:solidFill>
                  <a:effectLst/>
                  <a:uFillTx/>
                  <a:latin typeface="Source Sans Pro Black" panose="020B0503030403020204" pitchFamily="34" charset="0"/>
                  <a:sym typeface="Helvetica"/>
                </a:endParaRPr>
              </a:p>
            </p:txBody>
          </p:sp>
          <p:sp>
            <p:nvSpPr>
              <p:cNvPr id="35" name="Rectangle 34">
                <a:extLst>
                  <a:ext uri="{FF2B5EF4-FFF2-40B4-BE49-F238E27FC236}">
                    <a16:creationId xmlns:a16="http://schemas.microsoft.com/office/drawing/2014/main" id="{FEB9F5A0-A7AB-FFC8-DB8B-CA75B5E667B3}"/>
                  </a:ext>
                </a:extLst>
              </p:cNvPr>
              <p:cNvSpPr/>
              <p:nvPr/>
            </p:nvSpPr>
            <p:spPr>
              <a:xfrm>
                <a:off x="758473" y="3401627"/>
                <a:ext cx="2110834" cy="297517"/>
              </a:xfrm>
              <a:prstGeom prst="rect">
                <a:avLst/>
              </a:prstGeom>
            </p:spPr>
            <p:txBody>
              <a:bodyPr wrap="none">
                <a:spAutoFit/>
              </a:bodyPr>
              <a:lstStyle/>
              <a:p>
                <a:pPr algn="ctr">
                  <a:lnSpc>
                    <a:spcPts val="1600"/>
                  </a:lnSpc>
                </a:pPr>
                <a:r>
                  <a:rPr lang="en-US" sz="1400" spc="-40" dirty="0">
                    <a:solidFill>
                      <a:schemeClr val="bg1"/>
                    </a:solidFill>
                    <a:latin typeface="Source Sans Pro ExtraLight" panose="020B0303030403020204" pitchFamily="34" charset="77"/>
                    <a:ea typeface="Arial" charset="0"/>
                    <a:cs typeface="Arial" charset="0"/>
                  </a:rPr>
                  <a:t>of workers were not engaged</a:t>
                </a:r>
                <a:endParaRPr lang="en-US" sz="800" spc="-40" dirty="0">
                  <a:solidFill>
                    <a:schemeClr val="bg1"/>
                  </a:solidFill>
                  <a:latin typeface="Source Sans Pro ExtraLight" panose="020B0303030403020204" pitchFamily="34" charset="77"/>
                  <a:ea typeface="Arial" charset="0"/>
                  <a:cs typeface="Arial" charset="0"/>
                </a:endParaRPr>
              </a:p>
            </p:txBody>
          </p:sp>
          <p:sp>
            <p:nvSpPr>
              <p:cNvPr id="41" name="Rectangle 40">
                <a:extLst>
                  <a:ext uri="{FF2B5EF4-FFF2-40B4-BE49-F238E27FC236}">
                    <a16:creationId xmlns:a16="http://schemas.microsoft.com/office/drawing/2014/main" id="{A77323CF-EBB8-1FD5-0B35-AE733D005927}"/>
                  </a:ext>
                </a:extLst>
              </p:cNvPr>
              <p:cNvSpPr/>
              <p:nvPr/>
            </p:nvSpPr>
            <p:spPr>
              <a:xfrm>
                <a:off x="1023133" y="3584142"/>
                <a:ext cx="1573829" cy="279628"/>
              </a:xfrm>
              <a:prstGeom prst="rect">
                <a:avLst/>
              </a:prstGeom>
            </p:spPr>
            <p:txBody>
              <a:bodyPr wrap="none">
                <a:spAutoFit/>
              </a:bodyPr>
              <a:lstStyle/>
              <a:p>
                <a:pPr algn="ctr">
                  <a:lnSpc>
                    <a:spcPts val="1600"/>
                  </a:lnSpc>
                </a:pPr>
                <a:r>
                  <a:rPr lang="en-US" sz="1000" spc="-40" dirty="0">
                    <a:solidFill>
                      <a:schemeClr val="bg1">
                        <a:alpha val="50000"/>
                      </a:schemeClr>
                    </a:solidFill>
                    <a:latin typeface="Source Sans Pro ExtraLight" panose="020B0303030403020204" pitchFamily="34" charset="77"/>
                    <a:ea typeface="Arial" charset="0"/>
                    <a:cs typeface="Arial" charset="0"/>
                  </a:rPr>
                  <a:t>Gallup Engagement Research</a:t>
                </a:r>
              </a:p>
            </p:txBody>
          </p:sp>
        </p:grpSp>
        <p:sp>
          <p:nvSpPr>
            <p:cNvPr id="36" name="Rectangle 35">
              <a:extLst>
                <a:ext uri="{FF2B5EF4-FFF2-40B4-BE49-F238E27FC236}">
                  <a16:creationId xmlns:a16="http://schemas.microsoft.com/office/drawing/2014/main" id="{DE37B372-959D-B530-927D-5DF2BC05F101}"/>
                </a:ext>
              </a:extLst>
            </p:cNvPr>
            <p:cNvSpPr/>
            <p:nvPr/>
          </p:nvSpPr>
          <p:spPr>
            <a:xfrm>
              <a:off x="5711893" y="1636291"/>
              <a:ext cx="758221" cy="297517"/>
            </a:xfrm>
            <a:prstGeom prst="rect">
              <a:avLst/>
            </a:prstGeom>
          </p:spPr>
          <p:txBody>
            <a:bodyPr wrap="none">
              <a:spAutoFit/>
            </a:bodyPr>
            <a:lstStyle/>
            <a:p>
              <a:pPr algn="ctr">
                <a:lnSpc>
                  <a:spcPts val="1600"/>
                </a:lnSpc>
              </a:pPr>
              <a:r>
                <a:rPr lang="en-US" sz="1400" spc="-40" dirty="0">
                  <a:solidFill>
                    <a:schemeClr val="bg1"/>
                  </a:solidFill>
                  <a:latin typeface="Source Sans Pro ExtraLight" panose="020B0303030403020204" pitchFamily="34" charset="77"/>
                  <a:ea typeface="Arial" charset="0"/>
                  <a:cs typeface="Arial" charset="0"/>
                </a:rPr>
                <a:t>ALMOST</a:t>
              </a:r>
            </a:p>
          </p:txBody>
        </p:sp>
      </p:grpSp>
      <p:grpSp>
        <p:nvGrpSpPr>
          <p:cNvPr id="14" name="Group 13">
            <a:extLst>
              <a:ext uri="{FF2B5EF4-FFF2-40B4-BE49-F238E27FC236}">
                <a16:creationId xmlns:a16="http://schemas.microsoft.com/office/drawing/2014/main" id="{62FE11CE-1689-D7B9-20C5-E2C2E7623F57}"/>
              </a:ext>
            </a:extLst>
          </p:cNvPr>
          <p:cNvGrpSpPr/>
          <p:nvPr/>
        </p:nvGrpSpPr>
        <p:grpSpPr>
          <a:xfrm>
            <a:off x="3365132" y="5369183"/>
            <a:ext cx="5451744" cy="608837"/>
            <a:chOff x="3365132" y="5369183"/>
            <a:chExt cx="5451744" cy="608837"/>
          </a:xfrm>
        </p:grpSpPr>
        <p:sp>
          <p:nvSpPr>
            <p:cNvPr id="12" name="TextBox 11">
              <a:extLst>
                <a:ext uri="{FF2B5EF4-FFF2-40B4-BE49-F238E27FC236}">
                  <a16:creationId xmlns:a16="http://schemas.microsoft.com/office/drawing/2014/main" id="{DB2C2A18-8BEC-0D72-8470-FDDCD3F8AD06}"/>
                </a:ext>
              </a:extLst>
            </p:cNvPr>
            <p:cNvSpPr txBox="1"/>
            <p:nvPr/>
          </p:nvSpPr>
          <p:spPr>
            <a:xfrm>
              <a:off x="3365132" y="5369183"/>
              <a:ext cx="5451744"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lnSpc>
                  <a:spcPts val="1920"/>
                </a:lnSpc>
              </a:pPr>
              <a:r>
                <a:rPr lang="en-US" sz="2000" spc="-40" dirty="0">
                  <a:solidFill>
                    <a:schemeClr val="bg1"/>
                  </a:solidFill>
                  <a:latin typeface="Source Sans Pro" panose="020B0503030403020204" pitchFamily="34" charset="0"/>
                  <a:ea typeface="Source Sans Pro" panose="020B0503030403020204" pitchFamily="34" charset="0"/>
                  <a:cs typeface="Arial" charset="0"/>
                </a:rPr>
                <a:t>An official occupational phenomenon</a:t>
              </a:r>
            </a:p>
          </p:txBody>
        </p:sp>
        <p:sp>
          <p:nvSpPr>
            <p:cNvPr id="13" name="Rectangle 12">
              <a:extLst>
                <a:ext uri="{FF2B5EF4-FFF2-40B4-BE49-F238E27FC236}">
                  <a16:creationId xmlns:a16="http://schemas.microsoft.com/office/drawing/2014/main" id="{A672A147-10C4-5BAB-369F-33D782F86701}"/>
                </a:ext>
              </a:extLst>
            </p:cNvPr>
            <p:cNvSpPr/>
            <p:nvPr/>
          </p:nvSpPr>
          <p:spPr>
            <a:xfrm>
              <a:off x="5252473" y="5662869"/>
              <a:ext cx="1677062" cy="315151"/>
            </a:xfrm>
            <a:prstGeom prst="rect">
              <a:avLst/>
            </a:prstGeom>
          </p:spPr>
          <p:txBody>
            <a:bodyPr wrap="none">
              <a:spAutoFit/>
            </a:bodyPr>
            <a:lstStyle/>
            <a:p>
              <a:pPr algn="ctr">
                <a:lnSpc>
                  <a:spcPts val="1920"/>
                </a:lnSpc>
              </a:pPr>
              <a:r>
                <a:rPr lang="en-US" sz="1200" spc="-40" dirty="0">
                  <a:solidFill>
                    <a:schemeClr val="bg1">
                      <a:alpha val="50000"/>
                    </a:schemeClr>
                  </a:solidFill>
                  <a:latin typeface="Source Sans Pro ExtraLight" panose="020B0303030403020204" pitchFamily="34" charset="77"/>
                  <a:ea typeface="Arial" charset="0"/>
                  <a:cs typeface="Arial" charset="0"/>
                </a:rPr>
                <a:t>World Health Organization</a:t>
              </a:r>
            </a:p>
          </p:txBody>
        </p:sp>
      </p:grpSp>
      <p:sp>
        <p:nvSpPr>
          <p:cNvPr id="2" name="TextBox 1">
            <a:extLst>
              <a:ext uri="{FF2B5EF4-FFF2-40B4-BE49-F238E27FC236}">
                <a16:creationId xmlns:a16="http://schemas.microsoft.com/office/drawing/2014/main" id="{A8681F4D-8D94-D9D6-7D57-019DB20BB394}"/>
              </a:ext>
            </a:extLst>
          </p:cNvPr>
          <p:cNvSpPr txBox="1"/>
          <p:nvPr/>
        </p:nvSpPr>
        <p:spPr>
          <a:xfrm>
            <a:off x="8116" y="-304330"/>
            <a:ext cx="8633129"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9600" b="1" spc="-600" dirty="0">
                <a:solidFill>
                  <a:schemeClr val="bg1">
                    <a:alpha val="5000"/>
                  </a:schemeClr>
                </a:solidFill>
                <a:latin typeface="Source Sans Pro Black" panose="020B0503030403020204" pitchFamily="34" charset="0"/>
                <a:ea typeface="Arial" charset="0"/>
                <a:cs typeface="Arial Black" panose="020B0604020202020204" pitchFamily="34" charset="0"/>
              </a:rPr>
              <a:t>DISENGAGEMENT</a:t>
            </a:r>
          </a:p>
        </p:txBody>
      </p:sp>
      <p:sp>
        <p:nvSpPr>
          <p:cNvPr id="3" name="TextBox 2">
            <a:extLst>
              <a:ext uri="{FF2B5EF4-FFF2-40B4-BE49-F238E27FC236}">
                <a16:creationId xmlns:a16="http://schemas.microsoft.com/office/drawing/2014/main" id="{64CE838F-7417-8CA2-663F-BB25CCACEB3A}"/>
              </a:ext>
            </a:extLst>
          </p:cNvPr>
          <p:cNvSpPr txBox="1"/>
          <p:nvPr/>
        </p:nvSpPr>
        <p:spPr>
          <a:xfrm>
            <a:off x="342729" y="224426"/>
            <a:ext cx="4111058"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3000" b="1" spc="-200" dirty="0">
                <a:solidFill>
                  <a:schemeClr val="bg1"/>
                </a:solidFill>
                <a:latin typeface="Source Sans Pro Black" panose="020B0503030403020204" pitchFamily="34" charset="0"/>
                <a:ea typeface="Arial" charset="0"/>
                <a:cs typeface="Arial Black" panose="020B0604020202020204" pitchFamily="34" charset="0"/>
              </a:rPr>
              <a:t>HOW BIG IS THIS PROBLEM</a:t>
            </a:r>
          </a:p>
        </p:txBody>
      </p:sp>
    </p:spTree>
    <p:extLst>
      <p:ext uri="{BB962C8B-B14F-4D97-AF65-F5344CB8AC3E}">
        <p14:creationId xmlns:p14="http://schemas.microsoft.com/office/powerpoint/2010/main" val="3107282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050BBB1-2C07-3F42-ACD0-F3B132CA56A9}"/>
              </a:ext>
            </a:extLst>
          </p:cNvPr>
          <p:cNvSpPr/>
          <p:nvPr/>
        </p:nvSpPr>
        <p:spPr>
          <a:xfrm flipV="1">
            <a:off x="-1153" y="2212586"/>
            <a:ext cx="12192000" cy="4645411"/>
          </a:xfrm>
          <a:prstGeom prst="rect">
            <a:avLst/>
          </a:prstGeom>
          <a:solidFill>
            <a:schemeClr val="tx1">
              <a:alpha val="24862"/>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23" name="Rectangle 22">
            <a:extLst>
              <a:ext uri="{FF2B5EF4-FFF2-40B4-BE49-F238E27FC236}">
                <a16:creationId xmlns:a16="http://schemas.microsoft.com/office/drawing/2014/main" id="{4CC79898-332C-6246-82D5-B179706EABEE}"/>
              </a:ext>
            </a:extLst>
          </p:cNvPr>
          <p:cNvSpPr/>
          <p:nvPr/>
        </p:nvSpPr>
        <p:spPr>
          <a:xfrm>
            <a:off x="0" y="1051125"/>
            <a:ext cx="12192000" cy="5270650"/>
          </a:xfrm>
          <a:prstGeom prst="rect">
            <a:avLst/>
          </a:prstGeom>
          <a:solidFill>
            <a:srgbClr val="3D506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4" name="Rectangle 23">
            <a:extLst>
              <a:ext uri="{FF2B5EF4-FFF2-40B4-BE49-F238E27FC236}">
                <a16:creationId xmlns:a16="http://schemas.microsoft.com/office/drawing/2014/main" id="{2ED27691-C18B-ED4A-BD2B-D86E10F50C60}"/>
              </a:ext>
            </a:extLst>
          </p:cNvPr>
          <p:cNvSpPr/>
          <p:nvPr/>
        </p:nvSpPr>
        <p:spPr>
          <a:xfrm flipV="1">
            <a:off x="0" y="975053"/>
            <a:ext cx="12192000" cy="8880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25" name="Rectangle 24">
            <a:extLst>
              <a:ext uri="{FF2B5EF4-FFF2-40B4-BE49-F238E27FC236}">
                <a16:creationId xmlns:a16="http://schemas.microsoft.com/office/drawing/2014/main" id="{AEEA9D42-F694-CD4A-9D14-8D6D348D29AE}"/>
              </a:ext>
            </a:extLst>
          </p:cNvPr>
          <p:cNvSpPr/>
          <p:nvPr/>
        </p:nvSpPr>
        <p:spPr>
          <a:xfrm flipV="1">
            <a:off x="-1153" y="6321775"/>
            <a:ext cx="12192000" cy="8880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grpSp>
        <p:nvGrpSpPr>
          <p:cNvPr id="38" name="Group 37">
            <a:extLst>
              <a:ext uri="{FF2B5EF4-FFF2-40B4-BE49-F238E27FC236}">
                <a16:creationId xmlns:a16="http://schemas.microsoft.com/office/drawing/2014/main" id="{76241F22-CB3B-B345-B038-02C90B852778}"/>
              </a:ext>
            </a:extLst>
          </p:cNvPr>
          <p:cNvGrpSpPr/>
          <p:nvPr/>
        </p:nvGrpSpPr>
        <p:grpSpPr>
          <a:xfrm>
            <a:off x="10554146" y="277817"/>
            <a:ext cx="1266225" cy="412009"/>
            <a:chOff x="5753481" y="6085577"/>
            <a:chExt cx="1465054" cy="476705"/>
          </a:xfrm>
        </p:grpSpPr>
        <p:pic>
          <p:nvPicPr>
            <p:cNvPr id="39" name="Picture 38">
              <a:extLst>
                <a:ext uri="{FF2B5EF4-FFF2-40B4-BE49-F238E27FC236}">
                  <a16:creationId xmlns:a16="http://schemas.microsoft.com/office/drawing/2014/main" id="{EC02B279-0B43-AE41-9282-B493D58B2223}"/>
                </a:ext>
              </a:extLst>
            </p:cNvPr>
            <p:cNvPicPr>
              <a:picLocks noChangeAspect="1"/>
            </p:cNvPicPr>
            <p:nvPr/>
          </p:nvPicPr>
          <p:blipFill rotWithShape="1">
            <a:blip r:embed="rId3"/>
            <a:srcRect b="14445"/>
            <a:stretch/>
          </p:blipFill>
          <p:spPr>
            <a:xfrm>
              <a:off x="6221513" y="6085577"/>
              <a:ext cx="528989" cy="311971"/>
            </a:xfrm>
            <a:prstGeom prst="rect">
              <a:avLst/>
            </a:prstGeom>
          </p:spPr>
        </p:pic>
        <p:pic>
          <p:nvPicPr>
            <p:cNvPr id="40" name="Picture 39">
              <a:extLst>
                <a:ext uri="{FF2B5EF4-FFF2-40B4-BE49-F238E27FC236}">
                  <a16:creationId xmlns:a16="http://schemas.microsoft.com/office/drawing/2014/main" id="{647E4085-1162-1442-AC12-499936DA7CA7}"/>
                </a:ext>
              </a:extLst>
            </p:cNvPr>
            <p:cNvPicPr>
              <a:picLocks noChangeAspect="1"/>
            </p:cNvPicPr>
            <p:nvPr/>
          </p:nvPicPr>
          <p:blipFill rotWithShape="1">
            <a:blip r:embed="rId3"/>
            <a:srcRect t="85555"/>
            <a:stretch/>
          </p:blipFill>
          <p:spPr>
            <a:xfrm>
              <a:off x="5753481" y="6397548"/>
              <a:ext cx="1465054" cy="164734"/>
            </a:xfrm>
            <a:prstGeom prst="rect">
              <a:avLst/>
            </a:prstGeom>
          </p:spPr>
        </p:pic>
      </p:grpSp>
      <p:grpSp>
        <p:nvGrpSpPr>
          <p:cNvPr id="3" name="Group 2">
            <a:extLst>
              <a:ext uri="{FF2B5EF4-FFF2-40B4-BE49-F238E27FC236}">
                <a16:creationId xmlns:a16="http://schemas.microsoft.com/office/drawing/2014/main" id="{FD94E79A-BC96-E70D-B4E8-B92910F4AF58}"/>
              </a:ext>
            </a:extLst>
          </p:cNvPr>
          <p:cNvGrpSpPr/>
          <p:nvPr/>
        </p:nvGrpSpPr>
        <p:grpSpPr>
          <a:xfrm>
            <a:off x="1979514" y="1798155"/>
            <a:ext cx="3506318" cy="1554268"/>
            <a:chOff x="8333925" y="2313955"/>
            <a:chExt cx="3506318" cy="1554268"/>
          </a:xfrm>
        </p:grpSpPr>
        <p:sp>
          <p:nvSpPr>
            <p:cNvPr id="44" name="TextBox 43">
              <a:extLst>
                <a:ext uri="{FF2B5EF4-FFF2-40B4-BE49-F238E27FC236}">
                  <a16:creationId xmlns:a16="http://schemas.microsoft.com/office/drawing/2014/main" id="{D18AB873-21F7-99B6-9C91-1EBF607A9353}"/>
                </a:ext>
              </a:extLst>
            </p:cNvPr>
            <p:cNvSpPr txBox="1"/>
            <p:nvPr/>
          </p:nvSpPr>
          <p:spPr>
            <a:xfrm>
              <a:off x="9008410" y="2313955"/>
              <a:ext cx="2235543" cy="1554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9500" b="1" spc="-600" dirty="0">
                  <a:solidFill>
                    <a:schemeClr val="bg1"/>
                  </a:solidFill>
                  <a:latin typeface="Source Sans Pro Black" panose="020B0503030403020204" pitchFamily="34" charset="0"/>
                </a:rPr>
                <a:t>20%</a:t>
              </a:r>
              <a:endParaRPr kumimoji="0" lang="en-US" sz="9500" b="1" u="none" strike="noStrike" cap="none" spc="-600" normalizeH="0" dirty="0">
                <a:ln>
                  <a:noFill/>
                </a:ln>
                <a:solidFill>
                  <a:schemeClr val="bg1"/>
                </a:solidFill>
                <a:effectLst/>
                <a:uFillTx/>
                <a:latin typeface="Source Sans Pro Black" panose="020B0503030403020204" pitchFamily="34" charset="0"/>
                <a:sym typeface="Helvetica"/>
              </a:endParaRPr>
            </a:p>
          </p:txBody>
        </p:sp>
        <p:sp>
          <p:nvSpPr>
            <p:cNvPr id="57" name="Rectangle 56">
              <a:extLst>
                <a:ext uri="{FF2B5EF4-FFF2-40B4-BE49-F238E27FC236}">
                  <a16:creationId xmlns:a16="http://schemas.microsoft.com/office/drawing/2014/main" id="{37E2649E-2C24-224B-5045-970A65B7B00A}"/>
                </a:ext>
              </a:extLst>
            </p:cNvPr>
            <p:cNvSpPr/>
            <p:nvPr/>
          </p:nvSpPr>
          <p:spPr>
            <a:xfrm>
              <a:off x="8889310" y="3524762"/>
              <a:ext cx="2473755" cy="297517"/>
            </a:xfrm>
            <a:prstGeom prst="rect">
              <a:avLst/>
            </a:prstGeom>
          </p:spPr>
          <p:txBody>
            <a:bodyPr wrap="none">
              <a:spAutoFit/>
            </a:bodyPr>
            <a:lstStyle/>
            <a:p>
              <a:pPr algn="ctr">
                <a:lnSpc>
                  <a:spcPts val="1600"/>
                </a:lnSpc>
              </a:pPr>
              <a:r>
                <a:rPr lang="en-US" sz="1400" spc="-40" dirty="0">
                  <a:solidFill>
                    <a:schemeClr val="bg1"/>
                  </a:solidFill>
                  <a:latin typeface="Source Sans Pro ExtraLight" panose="020B0303030403020204" pitchFamily="34" charset="77"/>
                  <a:ea typeface="Arial" charset="0"/>
                  <a:cs typeface="Arial" charset="0"/>
                </a:rPr>
                <a:t>of their total performance capacity</a:t>
              </a:r>
              <a:endParaRPr lang="en-US" sz="800" spc="-40" dirty="0">
                <a:solidFill>
                  <a:schemeClr val="bg1"/>
                </a:solidFill>
                <a:latin typeface="Source Sans Pro ExtraLight" panose="020B0303030403020204" pitchFamily="34" charset="77"/>
                <a:ea typeface="Arial" charset="0"/>
                <a:cs typeface="Arial" charset="0"/>
              </a:endParaRPr>
            </a:p>
          </p:txBody>
        </p:sp>
        <p:sp>
          <p:nvSpPr>
            <p:cNvPr id="60" name="Rectangle 59">
              <a:extLst>
                <a:ext uri="{FF2B5EF4-FFF2-40B4-BE49-F238E27FC236}">
                  <a16:creationId xmlns:a16="http://schemas.microsoft.com/office/drawing/2014/main" id="{C39E18B9-7B5C-D5A3-335E-22C711C475A8}"/>
                </a:ext>
              </a:extLst>
            </p:cNvPr>
            <p:cNvSpPr/>
            <p:nvPr/>
          </p:nvSpPr>
          <p:spPr>
            <a:xfrm>
              <a:off x="8333925" y="2315784"/>
              <a:ext cx="3506318" cy="297517"/>
            </a:xfrm>
            <a:prstGeom prst="rect">
              <a:avLst/>
            </a:prstGeom>
          </p:spPr>
          <p:txBody>
            <a:bodyPr wrap="square">
              <a:spAutoFit/>
            </a:bodyPr>
            <a:lstStyle/>
            <a:p>
              <a:pPr algn="ctr">
                <a:lnSpc>
                  <a:spcPts val="1600"/>
                </a:lnSpc>
              </a:pPr>
              <a:r>
                <a:rPr lang="en-US" sz="1400" spc="-40" dirty="0">
                  <a:solidFill>
                    <a:schemeClr val="bg1"/>
                  </a:solidFill>
                  <a:latin typeface="Source Sans Pro ExtraLight" panose="020B0303030403020204" pitchFamily="34" charset="77"/>
                  <a:ea typeface="Arial" charset="0"/>
                  <a:cs typeface="Arial" charset="0"/>
                </a:rPr>
                <a:t>A disengaged employee only performs at about</a:t>
              </a:r>
            </a:p>
          </p:txBody>
        </p:sp>
      </p:grpSp>
      <p:grpSp>
        <p:nvGrpSpPr>
          <p:cNvPr id="47" name="Group 46">
            <a:extLst>
              <a:ext uri="{FF2B5EF4-FFF2-40B4-BE49-F238E27FC236}">
                <a16:creationId xmlns:a16="http://schemas.microsoft.com/office/drawing/2014/main" id="{EA383F47-D66A-4F90-F5E2-B82609B158FD}"/>
              </a:ext>
            </a:extLst>
          </p:cNvPr>
          <p:cNvGrpSpPr/>
          <p:nvPr/>
        </p:nvGrpSpPr>
        <p:grpSpPr>
          <a:xfrm>
            <a:off x="6811640" y="1793965"/>
            <a:ext cx="2998879" cy="1680752"/>
            <a:chOff x="8626741" y="2313955"/>
            <a:chExt cx="2998879" cy="1680752"/>
          </a:xfrm>
        </p:grpSpPr>
        <p:sp>
          <p:nvSpPr>
            <p:cNvPr id="48" name="TextBox 47">
              <a:extLst>
                <a:ext uri="{FF2B5EF4-FFF2-40B4-BE49-F238E27FC236}">
                  <a16:creationId xmlns:a16="http://schemas.microsoft.com/office/drawing/2014/main" id="{C6C2BB88-C57C-39AB-108E-1BB5325EC2B3}"/>
                </a:ext>
              </a:extLst>
            </p:cNvPr>
            <p:cNvSpPr txBox="1"/>
            <p:nvPr/>
          </p:nvSpPr>
          <p:spPr>
            <a:xfrm>
              <a:off x="9008410" y="2313955"/>
              <a:ext cx="2235543" cy="1554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9500" b="1" spc="-600" dirty="0">
                  <a:solidFill>
                    <a:schemeClr val="bg1"/>
                  </a:solidFill>
                  <a:latin typeface="Source Sans Pro Black" panose="020B0503030403020204" pitchFamily="34" charset="0"/>
                </a:rPr>
                <a:t>34%</a:t>
              </a:r>
              <a:endParaRPr kumimoji="0" lang="en-US" sz="9500" b="1" u="none" strike="noStrike" cap="none" spc="-600" normalizeH="0" dirty="0">
                <a:ln>
                  <a:noFill/>
                </a:ln>
                <a:solidFill>
                  <a:schemeClr val="bg1"/>
                </a:solidFill>
                <a:effectLst/>
                <a:uFillTx/>
                <a:latin typeface="Source Sans Pro Black" panose="020B0503030403020204" pitchFamily="34" charset="0"/>
                <a:sym typeface="Helvetica"/>
              </a:endParaRPr>
            </a:p>
          </p:txBody>
        </p:sp>
        <p:sp>
          <p:nvSpPr>
            <p:cNvPr id="50" name="Rectangle 49">
              <a:extLst>
                <a:ext uri="{FF2B5EF4-FFF2-40B4-BE49-F238E27FC236}">
                  <a16:creationId xmlns:a16="http://schemas.microsoft.com/office/drawing/2014/main" id="{67AF0654-6943-1F16-B2AA-356E559B0E46}"/>
                </a:ext>
              </a:extLst>
            </p:cNvPr>
            <p:cNvSpPr/>
            <p:nvPr/>
          </p:nvSpPr>
          <p:spPr>
            <a:xfrm>
              <a:off x="9344877" y="3524762"/>
              <a:ext cx="1562608" cy="297517"/>
            </a:xfrm>
            <a:prstGeom prst="rect">
              <a:avLst/>
            </a:prstGeom>
          </p:spPr>
          <p:txBody>
            <a:bodyPr wrap="none">
              <a:spAutoFit/>
            </a:bodyPr>
            <a:lstStyle/>
            <a:p>
              <a:pPr algn="ctr">
                <a:lnSpc>
                  <a:spcPts val="1600"/>
                </a:lnSpc>
              </a:pPr>
              <a:r>
                <a:rPr lang="en-US" sz="1400" spc="-40" dirty="0">
                  <a:solidFill>
                    <a:schemeClr val="bg1"/>
                  </a:solidFill>
                  <a:latin typeface="Source Sans Pro ExtraLight" panose="020B0303030403020204" pitchFamily="34" charset="77"/>
                  <a:ea typeface="Arial" charset="0"/>
                  <a:cs typeface="Arial" charset="0"/>
                </a:rPr>
                <a:t>of their annual salary</a:t>
              </a:r>
              <a:endParaRPr lang="en-US" sz="800" spc="-40" dirty="0">
                <a:solidFill>
                  <a:schemeClr val="bg1"/>
                </a:solidFill>
                <a:latin typeface="Source Sans Pro ExtraLight" panose="020B0303030403020204" pitchFamily="34" charset="77"/>
                <a:ea typeface="Arial" charset="0"/>
                <a:cs typeface="Arial" charset="0"/>
              </a:endParaRPr>
            </a:p>
          </p:txBody>
        </p:sp>
        <p:sp>
          <p:nvSpPr>
            <p:cNvPr id="51" name="Rectangle 50">
              <a:extLst>
                <a:ext uri="{FF2B5EF4-FFF2-40B4-BE49-F238E27FC236}">
                  <a16:creationId xmlns:a16="http://schemas.microsoft.com/office/drawing/2014/main" id="{894FC64F-3C18-3500-22AF-59E9741E2468}"/>
                </a:ext>
              </a:extLst>
            </p:cNvPr>
            <p:cNvSpPr/>
            <p:nvPr/>
          </p:nvSpPr>
          <p:spPr>
            <a:xfrm>
              <a:off x="8626741" y="2315784"/>
              <a:ext cx="2998879" cy="297517"/>
            </a:xfrm>
            <a:prstGeom prst="rect">
              <a:avLst/>
            </a:prstGeom>
          </p:spPr>
          <p:txBody>
            <a:bodyPr wrap="square">
              <a:spAutoFit/>
            </a:bodyPr>
            <a:lstStyle/>
            <a:p>
              <a:pPr algn="ctr">
                <a:lnSpc>
                  <a:spcPts val="1600"/>
                </a:lnSpc>
              </a:pPr>
              <a:r>
                <a:rPr lang="en-US" sz="1400" spc="-40" dirty="0">
                  <a:solidFill>
                    <a:schemeClr val="bg1"/>
                  </a:solidFill>
                  <a:latin typeface="Source Sans Pro ExtraLight" panose="020B0303030403020204" pitchFamily="34" charset="77"/>
                  <a:ea typeface="Arial" charset="0"/>
                  <a:cs typeface="Arial" charset="0"/>
                </a:rPr>
                <a:t>A disengaged employee costs an org up to</a:t>
              </a:r>
            </a:p>
          </p:txBody>
        </p:sp>
        <p:sp>
          <p:nvSpPr>
            <p:cNvPr id="52" name="Rectangle 51">
              <a:extLst>
                <a:ext uri="{FF2B5EF4-FFF2-40B4-BE49-F238E27FC236}">
                  <a16:creationId xmlns:a16="http://schemas.microsoft.com/office/drawing/2014/main" id="{DF4AC79E-EAEA-9AC4-B6C4-3EAF93B7C31C}"/>
                </a:ext>
              </a:extLst>
            </p:cNvPr>
            <p:cNvSpPr/>
            <p:nvPr/>
          </p:nvSpPr>
          <p:spPr>
            <a:xfrm>
              <a:off x="9916029" y="3715079"/>
              <a:ext cx="487313" cy="279628"/>
            </a:xfrm>
            <a:prstGeom prst="rect">
              <a:avLst/>
            </a:prstGeom>
          </p:spPr>
          <p:txBody>
            <a:bodyPr wrap="none">
              <a:spAutoFit/>
            </a:bodyPr>
            <a:lstStyle/>
            <a:p>
              <a:pPr algn="ctr">
                <a:lnSpc>
                  <a:spcPts val="1600"/>
                </a:lnSpc>
              </a:pPr>
              <a:r>
                <a:rPr lang="en-US" sz="1000" spc="-40" dirty="0">
                  <a:solidFill>
                    <a:schemeClr val="bg1">
                      <a:alpha val="50000"/>
                    </a:schemeClr>
                  </a:solidFill>
                  <a:latin typeface="Source Sans Pro ExtraLight" panose="020B0303030403020204" pitchFamily="34" charset="77"/>
                  <a:ea typeface="Arial" charset="0"/>
                  <a:cs typeface="Arial" charset="0"/>
                </a:rPr>
                <a:t>Gallup</a:t>
              </a:r>
            </a:p>
          </p:txBody>
        </p:sp>
      </p:grpSp>
      <p:cxnSp>
        <p:nvCxnSpPr>
          <p:cNvPr id="53" name="Straight Connector 52">
            <a:extLst>
              <a:ext uri="{FF2B5EF4-FFF2-40B4-BE49-F238E27FC236}">
                <a16:creationId xmlns:a16="http://schemas.microsoft.com/office/drawing/2014/main" id="{C0457F7E-3B92-28B1-1264-F0C314F76709}"/>
              </a:ext>
            </a:extLst>
          </p:cNvPr>
          <p:cNvCxnSpPr>
            <a:cxnSpLocks/>
          </p:cNvCxnSpPr>
          <p:nvPr/>
        </p:nvCxnSpPr>
        <p:spPr>
          <a:xfrm>
            <a:off x="6117530" y="1561849"/>
            <a:ext cx="0" cy="4246675"/>
          </a:xfrm>
          <a:prstGeom prst="line">
            <a:avLst/>
          </a:prstGeom>
          <a:noFill/>
          <a:ln w="12700" cap="flat">
            <a:solidFill>
              <a:schemeClr val="bg1"/>
            </a:solidFill>
            <a:prstDash val="sysDot"/>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cxnSp>
      <p:grpSp>
        <p:nvGrpSpPr>
          <p:cNvPr id="2" name="Group 1">
            <a:extLst>
              <a:ext uri="{FF2B5EF4-FFF2-40B4-BE49-F238E27FC236}">
                <a16:creationId xmlns:a16="http://schemas.microsoft.com/office/drawing/2014/main" id="{D69765CE-C542-EA48-ED9F-E1D4782269D8}"/>
              </a:ext>
            </a:extLst>
          </p:cNvPr>
          <p:cNvGrpSpPr/>
          <p:nvPr/>
        </p:nvGrpSpPr>
        <p:grpSpPr>
          <a:xfrm>
            <a:off x="2024185" y="4107234"/>
            <a:ext cx="3506318" cy="1554268"/>
            <a:chOff x="8333925" y="2313955"/>
            <a:chExt cx="3506318" cy="1554268"/>
          </a:xfrm>
        </p:grpSpPr>
        <p:sp>
          <p:nvSpPr>
            <p:cNvPr id="4" name="TextBox 3">
              <a:extLst>
                <a:ext uri="{FF2B5EF4-FFF2-40B4-BE49-F238E27FC236}">
                  <a16:creationId xmlns:a16="http://schemas.microsoft.com/office/drawing/2014/main" id="{7907A1B0-885D-B4DD-C506-B71D8ACE6658}"/>
                </a:ext>
              </a:extLst>
            </p:cNvPr>
            <p:cNvSpPr txBox="1"/>
            <p:nvPr/>
          </p:nvSpPr>
          <p:spPr>
            <a:xfrm>
              <a:off x="9008410" y="2313955"/>
              <a:ext cx="2235543" cy="1554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9500" b="1" spc="-600" dirty="0">
                  <a:solidFill>
                    <a:schemeClr val="bg1"/>
                  </a:solidFill>
                  <a:latin typeface="Source Sans Pro Black" panose="020B0503030403020204" pitchFamily="34" charset="0"/>
                </a:rPr>
                <a:t>37%</a:t>
              </a:r>
              <a:endParaRPr kumimoji="0" lang="en-US" sz="9500" b="1" u="none" strike="noStrike" cap="none" spc="-600" normalizeH="0" dirty="0">
                <a:ln>
                  <a:noFill/>
                </a:ln>
                <a:solidFill>
                  <a:schemeClr val="bg1"/>
                </a:solidFill>
                <a:effectLst/>
                <a:uFillTx/>
                <a:latin typeface="Source Sans Pro Black" panose="020B0503030403020204" pitchFamily="34" charset="0"/>
                <a:sym typeface="Helvetica"/>
              </a:endParaRPr>
            </a:p>
          </p:txBody>
        </p:sp>
        <p:sp>
          <p:nvSpPr>
            <p:cNvPr id="6" name="Rectangle 5">
              <a:extLst>
                <a:ext uri="{FF2B5EF4-FFF2-40B4-BE49-F238E27FC236}">
                  <a16:creationId xmlns:a16="http://schemas.microsoft.com/office/drawing/2014/main" id="{B2BF5FCB-99AE-8005-6342-59C40E79004B}"/>
                </a:ext>
              </a:extLst>
            </p:cNvPr>
            <p:cNvSpPr/>
            <p:nvPr/>
          </p:nvSpPr>
          <p:spPr>
            <a:xfrm>
              <a:off x="9361878" y="3524762"/>
              <a:ext cx="1528624" cy="297517"/>
            </a:xfrm>
            <a:prstGeom prst="rect">
              <a:avLst/>
            </a:prstGeom>
          </p:spPr>
          <p:txBody>
            <a:bodyPr wrap="none">
              <a:spAutoFit/>
            </a:bodyPr>
            <a:lstStyle/>
            <a:p>
              <a:pPr algn="ctr">
                <a:lnSpc>
                  <a:spcPts val="1600"/>
                </a:lnSpc>
              </a:pPr>
              <a:r>
                <a:rPr lang="en-US" sz="1400" spc="-40" dirty="0">
                  <a:solidFill>
                    <a:schemeClr val="bg1"/>
                  </a:solidFill>
                  <a:latin typeface="Source Sans Pro ExtraLight" panose="020B0303030403020204" pitchFamily="34" charset="77"/>
                  <a:ea typeface="Arial" charset="0"/>
                  <a:cs typeface="Arial" charset="0"/>
                </a:rPr>
                <a:t>Higher Absenteeism</a:t>
              </a:r>
              <a:endParaRPr lang="en-US" sz="800" spc="-40" dirty="0">
                <a:solidFill>
                  <a:schemeClr val="bg1"/>
                </a:solidFill>
                <a:latin typeface="Source Sans Pro ExtraLight" panose="020B0303030403020204" pitchFamily="34" charset="77"/>
                <a:ea typeface="Arial" charset="0"/>
                <a:cs typeface="Arial" charset="0"/>
              </a:endParaRPr>
            </a:p>
          </p:txBody>
        </p:sp>
        <p:sp>
          <p:nvSpPr>
            <p:cNvPr id="7" name="Rectangle 6">
              <a:extLst>
                <a:ext uri="{FF2B5EF4-FFF2-40B4-BE49-F238E27FC236}">
                  <a16:creationId xmlns:a16="http://schemas.microsoft.com/office/drawing/2014/main" id="{C0568542-BCF3-49E0-51A2-8A0A869DCBF5}"/>
                </a:ext>
              </a:extLst>
            </p:cNvPr>
            <p:cNvSpPr/>
            <p:nvPr/>
          </p:nvSpPr>
          <p:spPr>
            <a:xfrm>
              <a:off x="8333925" y="2315784"/>
              <a:ext cx="3506318" cy="297517"/>
            </a:xfrm>
            <a:prstGeom prst="rect">
              <a:avLst/>
            </a:prstGeom>
          </p:spPr>
          <p:txBody>
            <a:bodyPr wrap="square">
              <a:spAutoFit/>
            </a:bodyPr>
            <a:lstStyle/>
            <a:p>
              <a:pPr algn="ctr">
                <a:lnSpc>
                  <a:spcPts val="1600"/>
                </a:lnSpc>
              </a:pPr>
              <a:r>
                <a:rPr lang="en-US" sz="1400" spc="-40" dirty="0">
                  <a:solidFill>
                    <a:schemeClr val="bg1"/>
                  </a:solidFill>
                  <a:latin typeface="Source Sans Pro ExtraLight" panose="020B0303030403020204" pitchFamily="34" charset="77"/>
                  <a:ea typeface="Arial" charset="0"/>
                  <a:cs typeface="Arial" charset="0"/>
                </a:rPr>
                <a:t>A disengaged employee has</a:t>
              </a:r>
            </a:p>
          </p:txBody>
        </p:sp>
      </p:grpSp>
      <p:grpSp>
        <p:nvGrpSpPr>
          <p:cNvPr id="9" name="Group 8">
            <a:extLst>
              <a:ext uri="{FF2B5EF4-FFF2-40B4-BE49-F238E27FC236}">
                <a16:creationId xmlns:a16="http://schemas.microsoft.com/office/drawing/2014/main" id="{5BB99511-F0D7-C410-EC26-46992ECA6A92}"/>
              </a:ext>
            </a:extLst>
          </p:cNvPr>
          <p:cNvGrpSpPr/>
          <p:nvPr/>
        </p:nvGrpSpPr>
        <p:grpSpPr>
          <a:xfrm>
            <a:off x="6845144" y="4078345"/>
            <a:ext cx="2998879" cy="1680752"/>
            <a:chOff x="8626741" y="2313955"/>
            <a:chExt cx="2998879" cy="1680752"/>
          </a:xfrm>
        </p:grpSpPr>
        <p:sp>
          <p:nvSpPr>
            <p:cNvPr id="10" name="TextBox 9">
              <a:extLst>
                <a:ext uri="{FF2B5EF4-FFF2-40B4-BE49-F238E27FC236}">
                  <a16:creationId xmlns:a16="http://schemas.microsoft.com/office/drawing/2014/main" id="{8E1D1CD5-F558-ADE9-4D30-E29CF41969BF}"/>
                </a:ext>
              </a:extLst>
            </p:cNvPr>
            <p:cNvSpPr txBox="1"/>
            <p:nvPr/>
          </p:nvSpPr>
          <p:spPr>
            <a:xfrm>
              <a:off x="9008411" y="2313955"/>
              <a:ext cx="2235543" cy="1554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9500" b="1" spc="-600" dirty="0">
                  <a:solidFill>
                    <a:schemeClr val="bg1"/>
                  </a:solidFill>
                  <a:latin typeface="Source Sans Pro Black" panose="020B0503030403020204" pitchFamily="34" charset="0"/>
                </a:rPr>
                <a:t>15%</a:t>
              </a:r>
              <a:endParaRPr kumimoji="0" lang="en-US" sz="9500" b="1" u="none" strike="noStrike" cap="none" spc="-600" normalizeH="0" dirty="0">
                <a:ln>
                  <a:noFill/>
                </a:ln>
                <a:solidFill>
                  <a:schemeClr val="bg1"/>
                </a:solidFill>
                <a:effectLst/>
                <a:uFillTx/>
                <a:latin typeface="Source Sans Pro Black" panose="020B0503030403020204" pitchFamily="34" charset="0"/>
                <a:sym typeface="Helvetica"/>
              </a:endParaRPr>
            </a:p>
          </p:txBody>
        </p:sp>
        <p:sp>
          <p:nvSpPr>
            <p:cNvPr id="11" name="Rectangle 10">
              <a:extLst>
                <a:ext uri="{FF2B5EF4-FFF2-40B4-BE49-F238E27FC236}">
                  <a16:creationId xmlns:a16="http://schemas.microsoft.com/office/drawing/2014/main" id="{DCDE403C-7A1C-F989-88AA-E433CE642001}"/>
                </a:ext>
              </a:extLst>
            </p:cNvPr>
            <p:cNvSpPr/>
            <p:nvPr/>
          </p:nvSpPr>
          <p:spPr>
            <a:xfrm>
              <a:off x="9434169" y="3524762"/>
              <a:ext cx="1384033" cy="297517"/>
            </a:xfrm>
            <a:prstGeom prst="rect">
              <a:avLst/>
            </a:prstGeom>
          </p:spPr>
          <p:txBody>
            <a:bodyPr wrap="none">
              <a:spAutoFit/>
            </a:bodyPr>
            <a:lstStyle/>
            <a:p>
              <a:pPr algn="ctr">
                <a:lnSpc>
                  <a:spcPts val="1600"/>
                </a:lnSpc>
              </a:pPr>
              <a:r>
                <a:rPr lang="en-US" sz="1400" spc="-40" dirty="0">
                  <a:solidFill>
                    <a:schemeClr val="bg1"/>
                  </a:solidFill>
                  <a:latin typeface="Source Sans Pro ExtraLight" panose="020B0303030403020204" pitchFamily="34" charset="77"/>
                  <a:ea typeface="Arial" charset="0"/>
                  <a:cs typeface="Arial" charset="0"/>
                </a:rPr>
                <a:t>Lower profitability</a:t>
              </a:r>
              <a:endParaRPr lang="en-US" sz="800" spc="-40" dirty="0">
                <a:solidFill>
                  <a:schemeClr val="bg1"/>
                </a:solidFill>
                <a:latin typeface="Source Sans Pro ExtraLight" panose="020B0303030403020204" pitchFamily="34" charset="77"/>
                <a:ea typeface="Arial" charset="0"/>
                <a:cs typeface="Arial" charset="0"/>
              </a:endParaRPr>
            </a:p>
          </p:txBody>
        </p:sp>
        <p:sp>
          <p:nvSpPr>
            <p:cNvPr id="12" name="Rectangle 11">
              <a:extLst>
                <a:ext uri="{FF2B5EF4-FFF2-40B4-BE49-F238E27FC236}">
                  <a16:creationId xmlns:a16="http://schemas.microsoft.com/office/drawing/2014/main" id="{E28A354A-48F8-9C6E-1973-2CA327B6C878}"/>
                </a:ext>
              </a:extLst>
            </p:cNvPr>
            <p:cNvSpPr/>
            <p:nvPr/>
          </p:nvSpPr>
          <p:spPr>
            <a:xfrm>
              <a:off x="8626741" y="2315784"/>
              <a:ext cx="2998879" cy="297517"/>
            </a:xfrm>
            <a:prstGeom prst="rect">
              <a:avLst/>
            </a:prstGeom>
          </p:spPr>
          <p:txBody>
            <a:bodyPr wrap="square">
              <a:spAutoFit/>
            </a:bodyPr>
            <a:lstStyle/>
            <a:p>
              <a:pPr algn="ctr">
                <a:lnSpc>
                  <a:spcPts val="1600"/>
                </a:lnSpc>
              </a:pPr>
              <a:r>
                <a:rPr lang="en-US" sz="1400" spc="-40" dirty="0">
                  <a:solidFill>
                    <a:schemeClr val="bg1"/>
                  </a:solidFill>
                  <a:latin typeface="Source Sans Pro ExtraLight" panose="020B0303030403020204" pitchFamily="34" charset="77"/>
                  <a:ea typeface="Arial" charset="0"/>
                  <a:cs typeface="Arial" charset="0"/>
                </a:rPr>
                <a:t>Disengaged teams have</a:t>
              </a:r>
            </a:p>
          </p:txBody>
        </p:sp>
        <p:sp>
          <p:nvSpPr>
            <p:cNvPr id="13" name="Rectangle 12">
              <a:extLst>
                <a:ext uri="{FF2B5EF4-FFF2-40B4-BE49-F238E27FC236}">
                  <a16:creationId xmlns:a16="http://schemas.microsoft.com/office/drawing/2014/main" id="{734BDB5B-7311-CC29-5CD7-8F9B9D5B7456}"/>
                </a:ext>
              </a:extLst>
            </p:cNvPr>
            <p:cNvSpPr/>
            <p:nvPr/>
          </p:nvSpPr>
          <p:spPr>
            <a:xfrm>
              <a:off x="9916029" y="3715079"/>
              <a:ext cx="487313" cy="279628"/>
            </a:xfrm>
            <a:prstGeom prst="rect">
              <a:avLst/>
            </a:prstGeom>
          </p:spPr>
          <p:txBody>
            <a:bodyPr wrap="none">
              <a:spAutoFit/>
            </a:bodyPr>
            <a:lstStyle/>
            <a:p>
              <a:pPr algn="ctr">
                <a:lnSpc>
                  <a:spcPts val="1600"/>
                </a:lnSpc>
              </a:pPr>
              <a:r>
                <a:rPr lang="en-US" sz="1000" spc="-40" dirty="0">
                  <a:solidFill>
                    <a:schemeClr val="bg1">
                      <a:alpha val="50000"/>
                    </a:schemeClr>
                  </a:solidFill>
                  <a:latin typeface="Source Sans Pro ExtraLight" panose="020B0303030403020204" pitchFamily="34" charset="77"/>
                  <a:ea typeface="Arial" charset="0"/>
                  <a:cs typeface="Arial" charset="0"/>
                </a:rPr>
                <a:t>Gallup</a:t>
              </a:r>
            </a:p>
          </p:txBody>
        </p:sp>
      </p:grpSp>
      <p:cxnSp>
        <p:nvCxnSpPr>
          <p:cNvPr id="14" name="Straight Connector 13">
            <a:extLst>
              <a:ext uri="{FF2B5EF4-FFF2-40B4-BE49-F238E27FC236}">
                <a16:creationId xmlns:a16="http://schemas.microsoft.com/office/drawing/2014/main" id="{532638E4-E88B-9EA8-C4D8-5419CAC73EE8}"/>
              </a:ext>
            </a:extLst>
          </p:cNvPr>
          <p:cNvCxnSpPr>
            <a:cxnSpLocks/>
          </p:cNvCxnSpPr>
          <p:nvPr/>
        </p:nvCxnSpPr>
        <p:spPr>
          <a:xfrm flipH="1">
            <a:off x="589722" y="3744531"/>
            <a:ext cx="11171582" cy="0"/>
          </a:xfrm>
          <a:prstGeom prst="line">
            <a:avLst/>
          </a:prstGeom>
          <a:noFill/>
          <a:ln w="12700" cap="flat">
            <a:solidFill>
              <a:schemeClr val="bg1"/>
            </a:solidFill>
            <a:prstDash val="sysDot"/>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5" name="TextBox 4">
            <a:extLst>
              <a:ext uri="{FF2B5EF4-FFF2-40B4-BE49-F238E27FC236}">
                <a16:creationId xmlns:a16="http://schemas.microsoft.com/office/drawing/2014/main" id="{FA40A16C-CB3F-D0E5-F0A4-7DEB76BA41FB}"/>
              </a:ext>
            </a:extLst>
          </p:cNvPr>
          <p:cNvSpPr txBox="1"/>
          <p:nvPr/>
        </p:nvSpPr>
        <p:spPr>
          <a:xfrm>
            <a:off x="8116" y="-304330"/>
            <a:ext cx="8633129"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9600" b="1" spc="-600" dirty="0">
                <a:solidFill>
                  <a:schemeClr val="bg1">
                    <a:alpha val="5000"/>
                  </a:schemeClr>
                </a:solidFill>
                <a:latin typeface="Source Sans Pro Black" panose="020B0503030403020204" pitchFamily="34" charset="0"/>
                <a:ea typeface="Arial" charset="0"/>
                <a:cs typeface="Arial Black" panose="020B0604020202020204" pitchFamily="34" charset="0"/>
              </a:rPr>
              <a:t>DISENGAGEMENT</a:t>
            </a:r>
          </a:p>
        </p:txBody>
      </p:sp>
      <p:sp>
        <p:nvSpPr>
          <p:cNvPr id="8" name="TextBox 7">
            <a:extLst>
              <a:ext uri="{FF2B5EF4-FFF2-40B4-BE49-F238E27FC236}">
                <a16:creationId xmlns:a16="http://schemas.microsoft.com/office/drawing/2014/main" id="{B1375203-8EB8-5E2A-2D99-879EF76D9CFB}"/>
              </a:ext>
            </a:extLst>
          </p:cNvPr>
          <p:cNvSpPr txBox="1"/>
          <p:nvPr/>
        </p:nvSpPr>
        <p:spPr>
          <a:xfrm>
            <a:off x="342729" y="224426"/>
            <a:ext cx="4111058"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3000" b="1" spc="-200" dirty="0">
                <a:solidFill>
                  <a:schemeClr val="bg1"/>
                </a:solidFill>
                <a:latin typeface="Source Sans Pro Black" panose="020B0503030403020204" pitchFamily="34" charset="0"/>
                <a:ea typeface="Arial" charset="0"/>
                <a:cs typeface="Arial Black" panose="020B0604020202020204" pitchFamily="34" charset="0"/>
              </a:rPr>
              <a:t>HOW BIG IS THIS PROBLEM</a:t>
            </a:r>
          </a:p>
        </p:txBody>
      </p:sp>
    </p:spTree>
    <p:extLst>
      <p:ext uri="{BB962C8B-B14F-4D97-AF65-F5344CB8AC3E}">
        <p14:creationId xmlns:p14="http://schemas.microsoft.com/office/powerpoint/2010/main" val="1839332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C3E9A1BA-1779-8F4B-B4DA-DC233193D288}"/>
              </a:ext>
            </a:extLst>
          </p:cNvPr>
          <p:cNvSpPr/>
          <p:nvPr/>
        </p:nvSpPr>
        <p:spPr>
          <a:xfrm>
            <a:off x="0" y="1051125"/>
            <a:ext cx="12192000" cy="1941570"/>
          </a:xfrm>
          <a:prstGeom prst="rect">
            <a:avLst/>
          </a:prstGeom>
          <a:solidFill>
            <a:srgbClr val="3D506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57" name="Rectangle 56">
            <a:extLst>
              <a:ext uri="{FF2B5EF4-FFF2-40B4-BE49-F238E27FC236}">
                <a16:creationId xmlns:a16="http://schemas.microsoft.com/office/drawing/2014/main" id="{C7711A60-136F-D04B-AC7C-A685DBFD28BF}"/>
              </a:ext>
            </a:extLst>
          </p:cNvPr>
          <p:cNvSpPr/>
          <p:nvPr/>
        </p:nvSpPr>
        <p:spPr>
          <a:xfrm flipV="1">
            <a:off x="0" y="975053"/>
            <a:ext cx="12192000" cy="8880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58" name="Rectangle 57">
            <a:extLst>
              <a:ext uri="{FF2B5EF4-FFF2-40B4-BE49-F238E27FC236}">
                <a16:creationId xmlns:a16="http://schemas.microsoft.com/office/drawing/2014/main" id="{E11E612E-78C3-7249-93D2-21E9DC8A06A8}"/>
              </a:ext>
            </a:extLst>
          </p:cNvPr>
          <p:cNvSpPr/>
          <p:nvPr/>
        </p:nvSpPr>
        <p:spPr>
          <a:xfrm flipV="1">
            <a:off x="0" y="2944027"/>
            <a:ext cx="12192000" cy="8880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Helvetica"/>
            </a:endParaRPr>
          </a:p>
        </p:txBody>
      </p:sp>
      <p:grpSp>
        <p:nvGrpSpPr>
          <p:cNvPr id="59" name="Group 58">
            <a:extLst>
              <a:ext uri="{FF2B5EF4-FFF2-40B4-BE49-F238E27FC236}">
                <a16:creationId xmlns:a16="http://schemas.microsoft.com/office/drawing/2014/main" id="{649E1274-1ED5-CB4F-95C9-28C6A224C9BB}"/>
              </a:ext>
            </a:extLst>
          </p:cNvPr>
          <p:cNvGrpSpPr/>
          <p:nvPr/>
        </p:nvGrpSpPr>
        <p:grpSpPr>
          <a:xfrm>
            <a:off x="10554146" y="277817"/>
            <a:ext cx="1266225" cy="412012"/>
            <a:chOff x="5753481" y="6085574"/>
            <a:chExt cx="1465054" cy="476708"/>
          </a:xfrm>
        </p:grpSpPr>
        <p:pic>
          <p:nvPicPr>
            <p:cNvPr id="60" name="Picture 59">
              <a:extLst>
                <a:ext uri="{FF2B5EF4-FFF2-40B4-BE49-F238E27FC236}">
                  <a16:creationId xmlns:a16="http://schemas.microsoft.com/office/drawing/2014/main" id="{16F7EA57-1D89-774C-A382-29636E68C4F3}"/>
                </a:ext>
              </a:extLst>
            </p:cNvPr>
            <p:cNvPicPr>
              <a:picLocks noChangeAspect="1"/>
            </p:cNvPicPr>
            <p:nvPr/>
          </p:nvPicPr>
          <p:blipFill rotWithShape="1">
            <a:blip r:embed="rId3"/>
            <a:srcRect b="14445"/>
            <a:stretch/>
          </p:blipFill>
          <p:spPr>
            <a:xfrm>
              <a:off x="6221513" y="6085574"/>
              <a:ext cx="528989" cy="311971"/>
            </a:xfrm>
            <a:prstGeom prst="rect">
              <a:avLst/>
            </a:prstGeom>
          </p:spPr>
        </p:pic>
        <p:pic>
          <p:nvPicPr>
            <p:cNvPr id="61" name="Picture 60">
              <a:extLst>
                <a:ext uri="{FF2B5EF4-FFF2-40B4-BE49-F238E27FC236}">
                  <a16:creationId xmlns:a16="http://schemas.microsoft.com/office/drawing/2014/main" id="{1B3E472E-2BCC-9B4E-900B-6360FDF64933}"/>
                </a:ext>
              </a:extLst>
            </p:cNvPr>
            <p:cNvPicPr>
              <a:picLocks noChangeAspect="1"/>
            </p:cNvPicPr>
            <p:nvPr/>
          </p:nvPicPr>
          <p:blipFill rotWithShape="1">
            <a:blip r:embed="rId3"/>
            <a:srcRect t="85555"/>
            <a:stretch/>
          </p:blipFill>
          <p:spPr>
            <a:xfrm>
              <a:off x="5753481" y="6397548"/>
              <a:ext cx="1465054" cy="164734"/>
            </a:xfrm>
            <a:prstGeom prst="rect">
              <a:avLst/>
            </a:prstGeom>
          </p:spPr>
        </p:pic>
      </p:grpSp>
      <p:sp>
        <p:nvSpPr>
          <p:cNvPr id="34" name="TextBox 33">
            <a:extLst>
              <a:ext uri="{FF2B5EF4-FFF2-40B4-BE49-F238E27FC236}">
                <a16:creationId xmlns:a16="http://schemas.microsoft.com/office/drawing/2014/main" id="{D9280A6F-D38B-DA49-A341-5C6E9179B443}"/>
              </a:ext>
            </a:extLst>
          </p:cNvPr>
          <p:cNvSpPr txBox="1"/>
          <p:nvPr/>
        </p:nvSpPr>
        <p:spPr>
          <a:xfrm>
            <a:off x="49150" y="-321916"/>
            <a:ext cx="9383334"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9600" b="1" spc="-150" dirty="0">
                <a:solidFill>
                  <a:srgbClr val="105A5B">
                    <a:alpha val="22000"/>
                  </a:srgbClr>
                </a:solidFill>
                <a:latin typeface="Source Sans Pro Black" panose="020B0503030403020204" pitchFamily="34" charset="77"/>
                <a:ea typeface="Arial" charset="0"/>
                <a:cs typeface="Arial Black" panose="020B0604020202020204" pitchFamily="34" charset="0"/>
              </a:rPr>
              <a:t>DISENGAGEMENT</a:t>
            </a:r>
          </a:p>
        </p:txBody>
      </p:sp>
      <p:grpSp>
        <p:nvGrpSpPr>
          <p:cNvPr id="30" name="Group 29">
            <a:extLst>
              <a:ext uri="{FF2B5EF4-FFF2-40B4-BE49-F238E27FC236}">
                <a16:creationId xmlns:a16="http://schemas.microsoft.com/office/drawing/2014/main" id="{A0232CC4-7E39-7C4A-A8D8-7A251A662C77}"/>
              </a:ext>
            </a:extLst>
          </p:cNvPr>
          <p:cNvGrpSpPr/>
          <p:nvPr/>
        </p:nvGrpSpPr>
        <p:grpSpPr>
          <a:xfrm>
            <a:off x="371629" y="265299"/>
            <a:ext cx="4306624" cy="623175"/>
            <a:chOff x="2261798" y="91478"/>
            <a:chExt cx="4306624" cy="623175"/>
          </a:xfrm>
        </p:grpSpPr>
        <p:sp>
          <p:nvSpPr>
            <p:cNvPr id="31" name="TextBox 30">
              <a:extLst>
                <a:ext uri="{FF2B5EF4-FFF2-40B4-BE49-F238E27FC236}">
                  <a16:creationId xmlns:a16="http://schemas.microsoft.com/office/drawing/2014/main" id="{7B4AA840-C67C-0B4A-B0CD-F8B86D781E67}"/>
                </a:ext>
              </a:extLst>
            </p:cNvPr>
            <p:cNvSpPr txBox="1"/>
            <p:nvPr/>
          </p:nvSpPr>
          <p:spPr>
            <a:xfrm>
              <a:off x="2261798" y="252992"/>
              <a:ext cx="430662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400" b="1" spc="-150" dirty="0">
                  <a:solidFill>
                    <a:schemeClr val="bg1"/>
                  </a:solidFill>
                  <a:latin typeface="Arial Black" panose="020B0604020202020204" pitchFamily="34" charset="0"/>
                  <a:ea typeface="Arial" charset="0"/>
                  <a:cs typeface="Arial Black" panose="020B0604020202020204" pitchFamily="34" charset="0"/>
                </a:rPr>
                <a:t>CUSTOMER SATISFACTION</a:t>
              </a:r>
            </a:p>
          </p:txBody>
        </p:sp>
        <p:sp>
          <p:nvSpPr>
            <p:cNvPr id="32" name="TextBox 31">
              <a:extLst>
                <a:ext uri="{FF2B5EF4-FFF2-40B4-BE49-F238E27FC236}">
                  <a16:creationId xmlns:a16="http://schemas.microsoft.com/office/drawing/2014/main" id="{52821088-88FD-B946-947A-B6EE98C1D72B}"/>
                </a:ext>
              </a:extLst>
            </p:cNvPr>
            <p:cNvSpPr txBox="1"/>
            <p:nvPr/>
          </p:nvSpPr>
          <p:spPr>
            <a:xfrm>
              <a:off x="2281882" y="91478"/>
              <a:ext cx="2487215"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400" u="none" strike="noStrike" cap="none" spc="0" normalizeH="0" baseline="0" dirty="0">
                  <a:ln>
                    <a:noFill/>
                  </a:ln>
                  <a:solidFill>
                    <a:srgbClr val="9AD5FF"/>
                  </a:solidFill>
                  <a:effectLst/>
                  <a:uFillTx/>
                  <a:latin typeface="Source Sans Pro Light" panose="020B0403030403020204" pitchFamily="34" charset="77"/>
                  <a:sym typeface="Helvetica"/>
                </a:rPr>
                <a:t>DISENGAGEMENT EVEN IMPACTS</a:t>
              </a:r>
            </a:p>
          </p:txBody>
        </p:sp>
      </p:grpSp>
      <p:sp>
        <p:nvSpPr>
          <p:cNvPr id="47" name="TextBox 46">
            <a:extLst>
              <a:ext uri="{FF2B5EF4-FFF2-40B4-BE49-F238E27FC236}">
                <a16:creationId xmlns:a16="http://schemas.microsoft.com/office/drawing/2014/main" id="{129803D9-AFD7-1048-8480-FA17F55A3DA3}"/>
              </a:ext>
            </a:extLst>
          </p:cNvPr>
          <p:cNvSpPr txBox="1"/>
          <p:nvPr/>
        </p:nvSpPr>
        <p:spPr>
          <a:xfrm>
            <a:off x="4623146" y="1372469"/>
            <a:ext cx="2937375"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lnSpc>
                <a:spcPts val="1920"/>
              </a:lnSpc>
            </a:pPr>
            <a:r>
              <a:rPr lang="en-US" sz="1000" i="1" spc="-40" dirty="0">
                <a:solidFill>
                  <a:schemeClr val="bg1">
                    <a:alpha val="49000"/>
                  </a:schemeClr>
                </a:solidFill>
                <a:latin typeface="Source Sans Pro ExtraLight" panose="020B0303030403020204" pitchFamily="34" charset="77"/>
                <a:ea typeface="Arial" charset="0"/>
                <a:cs typeface="Arial" charset="0"/>
              </a:rPr>
              <a:t>Journal of Occupational and Organizational Psychology</a:t>
            </a:r>
          </a:p>
        </p:txBody>
      </p:sp>
      <p:sp>
        <p:nvSpPr>
          <p:cNvPr id="54" name="TextBox 53">
            <a:extLst>
              <a:ext uri="{FF2B5EF4-FFF2-40B4-BE49-F238E27FC236}">
                <a16:creationId xmlns:a16="http://schemas.microsoft.com/office/drawing/2014/main" id="{29242E21-D0DC-8248-9609-6B7FAD48635B}"/>
              </a:ext>
            </a:extLst>
          </p:cNvPr>
          <p:cNvSpPr txBox="1"/>
          <p:nvPr/>
        </p:nvSpPr>
        <p:spPr>
          <a:xfrm>
            <a:off x="2696999" y="1590419"/>
            <a:ext cx="6796693"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lnSpc>
                <a:spcPts val="1920"/>
              </a:lnSpc>
            </a:pPr>
            <a:r>
              <a:rPr lang="en-US" sz="1400" spc="-40" dirty="0">
                <a:solidFill>
                  <a:schemeClr val="bg1"/>
                </a:solidFill>
                <a:latin typeface="Source Sans Pro ExtraLight" panose="020B0303030403020204" pitchFamily="34" charset="77"/>
                <a:ea typeface="Arial" charset="0"/>
                <a:cs typeface="Arial" charset="0"/>
              </a:rPr>
              <a:t>A 3-year study measured the correlation between</a:t>
            </a:r>
            <a:endParaRPr lang="en-US" sz="1400" b="1" spc="-40" dirty="0">
              <a:solidFill>
                <a:schemeClr val="bg1"/>
              </a:solidFill>
              <a:latin typeface="Source Sans Pro" panose="020B0503030403020204" pitchFamily="34" charset="0"/>
              <a:ea typeface="Source Sans Pro" panose="020B0503030403020204" pitchFamily="34" charset="0"/>
              <a:cs typeface="Arial" charset="0"/>
            </a:endParaRPr>
          </a:p>
        </p:txBody>
      </p:sp>
      <p:sp>
        <p:nvSpPr>
          <p:cNvPr id="87" name="TextBox 86">
            <a:extLst>
              <a:ext uri="{FF2B5EF4-FFF2-40B4-BE49-F238E27FC236}">
                <a16:creationId xmlns:a16="http://schemas.microsoft.com/office/drawing/2014/main" id="{2485F380-A3D7-C343-91DC-DA020FB7D347}"/>
              </a:ext>
            </a:extLst>
          </p:cNvPr>
          <p:cNvSpPr txBox="1"/>
          <p:nvPr/>
        </p:nvSpPr>
        <p:spPr>
          <a:xfrm>
            <a:off x="1594574" y="2076431"/>
            <a:ext cx="8994521"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b">
            <a:spAutoFit/>
          </a:bodyPr>
          <a:lstStyle/>
          <a:p>
            <a:pPr algn="ctr">
              <a:lnSpc>
                <a:spcPts val="1920"/>
              </a:lnSpc>
            </a:pPr>
            <a:r>
              <a:rPr lang="en-US" sz="3500" b="1" spc="-250" dirty="0">
                <a:solidFill>
                  <a:schemeClr val="bg1"/>
                </a:solidFill>
                <a:latin typeface="Source Sans Pro Black" panose="020B0503030403020204" pitchFamily="34" charset="0"/>
                <a:ea typeface="Source Sans Pro" panose="020B0503030403020204" pitchFamily="34" charset="0"/>
                <a:cs typeface="Arial" charset="0"/>
              </a:rPr>
              <a:t>EMPLOYEE SENTIMENT   =    CUSTOMER SENTIMENT</a:t>
            </a:r>
          </a:p>
        </p:txBody>
      </p:sp>
      <p:grpSp>
        <p:nvGrpSpPr>
          <p:cNvPr id="2" name="Group 1">
            <a:extLst>
              <a:ext uri="{FF2B5EF4-FFF2-40B4-BE49-F238E27FC236}">
                <a16:creationId xmlns:a16="http://schemas.microsoft.com/office/drawing/2014/main" id="{4DAF2CD5-26E9-F143-B695-06FDA6E2494A}"/>
              </a:ext>
            </a:extLst>
          </p:cNvPr>
          <p:cNvGrpSpPr/>
          <p:nvPr/>
        </p:nvGrpSpPr>
        <p:grpSpPr>
          <a:xfrm>
            <a:off x="438307" y="3736502"/>
            <a:ext cx="11532406" cy="2261195"/>
            <a:chOff x="438307" y="3736502"/>
            <a:chExt cx="11532406" cy="2261195"/>
          </a:xfrm>
        </p:grpSpPr>
        <p:grpSp>
          <p:nvGrpSpPr>
            <p:cNvPr id="43" name="Group 42">
              <a:extLst>
                <a:ext uri="{FF2B5EF4-FFF2-40B4-BE49-F238E27FC236}">
                  <a16:creationId xmlns:a16="http://schemas.microsoft.com/office/drawing/2014/main" id="{C645E2BB-E42B-7342-8F9C-9358C9F29219}"/>
                </a:ext>
              </a:extLst>
            </p:cNvPr>
            <p:cNvGrpSpPr/>
            <p:nvPr/>
          </p:nvGrpSpPr>
          <p:grpSpPr>
            <a:xfrm>
              <a:off x="556869" y="4635653"/>
              <a:ext cx="3671040" cy="335985"/>
              <a:chOff x="556869" y="5006172"/>
              <a:chExt cx="3671040" cy="335985"/>
            </a:xfrm>
          </p:grpSpPr>
          <p:sp>
            <p:nvSpPr>
              <p:cNvPr id="44" name="Rectangle 43">
                <a:extLst>
                  <a:ext uri="{FF2B5EF4-FFF2-40B4-BE49-F238E27FC236}">
                    <a16:creationId xmlns:a16="http://schemas.microsoft.com/office/drawing/2014/main" id="{7517DC4C-7543-AE40-BAA4-849A63B85829}"/>
                  </a:ext>
                </a:extLst>
              </p:cNvPr>
              <p:cNvSpPr/>
              <p:nvPr/>
            </p:nvSpPr>
            <p:spPr>
              <a:xfrm>
                <a:off x="556869" y="5052783"/>
                <a:ext cx="1880944" cy="247062"/>
              </a:xfrm>
              <a:prstGeom prst="rect">
                <a:avLst/>
              </a:prstGeom>
              <a:solidFill>
                <a:srgbClr val="5C727E"/>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45" name="TextBox 44">
                <a:extLst>
                  <a:ext uri="{FF2B5EF4-FFF2-40B4-BE49-F238E27FC236}">
                    <a16:creationId xmlns:a16="http://schemas.microsoft.com/office/drawing/2014/main" id="{84BDB71B-C8F0-6346-B243-09AD623CD195}"/>
                  </a:ext>
                </a:extLst>
              </p:cNvPr>
              <p:cNvSpPr txBox="1"/>
              <p:nvPr/>
            </p:nvSpPr>
            <p:spPr>
              <a:xfrm>
                <a:off x="586427" y="5006172"/>
                <a:ext cx="3641482"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nSpc>
                    <a:spcPts val="1920"/>
                  </a:lnSpc>
                </a:pPr>
                <a:r>
                  <a:rPr lang="en-US" sz="1200" spc="-40" dirty="0">
                    <a:solidFill>
                      <a:schemeClr val="bg1"/>
                    </a:solidFill>
                    <a:latin typeface="Source Sans Pro ExtraLight" panose="020B0303030403020204" pitchFamily="34" charset="0"/>
                    <a:ea typeface="Source Sans Pro ExtraLight" panose="020B0303030403020204" pitchFamily="34" charset="0"/>
                    <a:cs typeface="Arial" charset="0"/>
                  </a:rPr>
                  <a:t>Smoking &amp; lung cancer : r = . 08 </a:t>
                </a:r>
              </a:p>
            </p:txBody>
          </p:sp>
        </p:grpSp>
        <p:grpSp>
          <p:nvGrpSpPr>
            <p:cNvPr id="46" name="Group 45">
              <a:extLst>
                <a:ext uri="{FF2B5EF4-FFF2-40B4-BE49-F238E27FC236}">
                  <a16:creationId xmlns:a16="http://schemas.microsoft.com/office/drawing/2014/main" id="{F5FF4420-91D8-9747-A276-1AC2333BAC27}"/>
                </a:ext>
              </a:extLst>
            </p:cNvPr>
            <p:cNvGrpSpPr/>
            <p:nvPr/>
          </p:nvGrpSpPr>
          <p:grpSpPr>
            <a:xfrm>
              <a:off x="521389" y="5103885"/>
              <a:ext cx="3157236" cy="335985"/>
              <a:chOff x="521389" y="5293007"/>
              <a:chExt cx="3157236" cy="335985"/>
            </a:xfrm>
          </p:grpSpPr>
          <p:sp>
            <p:nvSpPr>
              <p:cNvPr id="48" name="Rectangle 47">
                <a:extLst>
                  <a:ext uri="{FF2B5EF4-FFF2-40B4-BE49-F238E27FC236}">
                    <a16:creationId xmlns:a16="http://schemas.microsoft.com/office/drawing/2014/main" id="{DB07CE76-C324-B94E-99E0-724DF44893B4}"/>
                  </a:ext>
                </a:extLst>
              </p:cNvPr>
              <p:cNvSpPr/>
              <p:nvPr/>
            </p:nvSpPr>
            <p:spPr>
              <a:xfrm>
                <a:off x="556868" y="5339618"/>
                <a:ext cx="3121757" cy="247062"/>
              </a:xfrm>
              <a:prstGeom prst="rect">
                <a:avLst/>
              </a:prstGeom>
              <a:solidFill>
                <a:srgbClr val="5C727E"/>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49" name="TextBox 48">
                <a:extLst>
                  <a:ext uri="{FF2B5EF4-FFF2-40B4-BE49-F238E27FC236}">
                    <a16:creationId xmlns:a16="http://schemas.microsoft.com/office/drawing/2014/main" id="{2D405560-5677-3C4D-8B21-B26CA548BE51}"/>
                  </a:ext>
                </a:extLst>
              </p:cNvPr>
              <p:cNvSpPr txBox="1"/>
              <p:nvPr/>
            </p:nvSpPr>
            <p:spPr>
              <a:xfrm>
                <a:off x="521389" y="5293007"/>
                <a:ext cx="3074155"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a:lnSpc>
                    <a:spcPts val="1920"/>
                  </a:lnSpc>
                </a:pPr>
                <a:r>
                  <a:rPr lang="en-US" sz="1200" spc="-40" dirty="0">
                    <a:solidFill>
                      <a:schemeClr val="bg1"/>
                    </a:solidFill>
                    <a:latin typeface="Source Sans Pro ExtraLight" panose="020B0303030403020204" pitchFamily="34" charset="0"/>
                    <a:ea typeface="Source Sans Pro ExtraLight" panose="020B0303030403020204" pitchFamily="34" charset="0"/>
                    <a:cs typeface="Arial" charset="0"/>
                  </a:rPr>
                  <a:t>Effect of ibuprofen on pain reduction:  r  = . 14</a:t>
                </a:r>
              </a:p>
            </p:txBody>
          </p:sp>
        </p:grpSp>
        <p:grpSp>
          <p:nvGrpSpPr>
            <p:cNvPr id="50" name="Group 49">
              <a:extLst>
                <a:ext uri="{FF2B5EF4-FFF2-40B4-BE49-F238E27FC236}">
                  <a16:creationId xmlns:a16="http://schemas.microsoft.com/office/drawing/2014/main" id="{FA518B90-7DE6-6149-9702-41554A6756E4}"/>
                </a:ext>
              </a:extLst>
            </p:cNvPr>
            <p:cNvGrpSpPr/>
            <p:nvPr/>
          </p:nvGrpSpPr>
          <p:grpSpPr>
            <a:xfrm>
              <a:off x="556867" y="5570618"/>
              <a:ext cx="9924721" cy="335985"/>
              <a:chOff x="556867" y="6150388"/>
              <a:chExt cx="9924721" cy="335985"/>
            </a:xfrm>
          </p:grpSpPr>
          <p:sp>
            <p:nvSpPr>
              <p:cNvPr id="51" name="Rectangle 50">
                <a:extLst>
                  <a:ext uri="{FF2B5EF4-FFF2-40B4-BE49-F238E27FC236}">
                    <a16:creationId xmlns:a16="http://schemas.microsoft.com/office/drawing/2014/main" id="{A0EBA408-C22D-CF4C-8658-ACFE3A906B31}"/>
                  </a:ext>
                </a:extLst>
              </p:cNvPr>
              <p:cNvSpPr/>
              <p:nvPr/>
            </p:nvSpPr>
            <p:spPr>
              <a:xfrm>
                <a:off x="556867" y="6196999"/>
                <a:ext cx="9924721" cy="247062"/>
              </a:xfrm>
              <a:prstGeom prst="rect">
                <a:avLst/>
              </a:prstGeom>
              <a:solidFill>
                <a:srgbClr val="4C8AB3"/>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52" name="TextBox 51">
                <a:extLst>
                  <a:ext uri="{FF2B5EF4-FFF2-40B4-BE49-F238E27FC236}">
                    <a16:creationId xmlns:a16="http://schemas.microsoft.com/office/drawing/2014/main" id="{93D4B9E0-7B2B-F845-9862-7B0A235CAE6A}"/>
                  </a:ext>
                </a:extLst>
              </p:cNvPr>
              <p:cNvSpPr txBox="1"/>
              <p:nvPr/>
            </p:nvSpPr>
            <p:spPr>
              <a:xfrm>
                <a:off x="6828510" y="6150388"/>
                <a:ext cx="3573888"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a:lnSpc>
                    <a:spcPts val="1920"/>
                  </a:lnSpc>
                </a:pPr>
                <a:r>
                  <a:rPr lang="en-US" sz="1200" b="1" spc="-40" dirty="0">
                    <a:solidFill>
                      <a:schemeClr val="bg1"/>
                    </a:solidFill>
                    <a:latin typeface="Source Sans Pro SemiBold" panose="020B0503030403020204" pitchFamily="34" charset="0"/>
                    <a:ea typeface="Source Sans Pro SemiBold" panose="020B0503030403020204" pitchFamily="34" charset="0"/>
                    <a:cs typeface="Arial" charset="0"/>
                  </a:rPr>
                  <a:t>Employee engagement and customer satisfaction:  r = . 43</a:t>
                </a:r>
              </a:p>
            </p:txBody>
          </p:sp>
        </p:grpSp>
        <p:grpSp>
          <p:nvGrpSpPr>
            <p:cNvPr id="4" name="Group 3">
              <a:extLst>
                <a:ext uri="{FF2B5EF4-FFF2-40B4-BE49-F238E27FC236}">
                  <a16:creationId xmlns:a16="http://schemas.microsoft.com/office/drawing/2014/main" id="{D850ED02-57FD-D043-B876-F7616AAAE637}"/>
                </a:ext>
              </a:extLst>
            </p:cNvPr>
            <p:cNvGrpSpPr/>
            <p:nvPr/>
          </p:nvGrpSpPr>
          <p:grpSpPr>
            <a:xfrm>
              <a:off x="438307" y="3736502"/>
              <a:ext cx="11532406" cy="2261195"/>
              <a:chOff x="438307" y="4225151"/>
              <a:chExt cx="11532406" cy="2261195"/>
            </a:xfrm>
          </p:grpSpPr>
          <p:cxnSp>
            <p:nvCxnSpPr>
              <p:cNvPr id="7" name="Straight Arrow Connector 6">
                <a:extLst>
                  <a:ext uri="{FF2B5EF4-FFF2-40B4-BE49-F238E27FC236}">
                    <a16:creationId xmlns:a16="http://schemas.microsoft.com/office/drawing/2014/main" id="{A717EE66-E873-D247-ABDB-B8A6A5C62CDF}"/>
                  </a:ext>
                </a:extLst>
              </p:cNvPr>
              <p:cNvCxnSpPr>
                <a:cxnSpLocks/>
              </p:cNvCxnSpPr>
              <p:nvPr/>
            </p:nvCxnSpPr>
            <p:spPr>
              <a:xfrm>
                <a:off x="683605" y="6229409"/>
                <a:ext cx="6026346" cy="0"/>
              </a:xfrm>
              <a:prstGeom prst="straightConnector1">
                <a:avLst/>
              </a:prstGeom>
              <a:noFill/>
              <a:ln w="25400" cap="flat">
                <a:solidFill>
                  <a:schemeClr val="bg1"/>
                </a:solidFill>
                <a:prstDash val="solid"/>
                <a:round/>
                <a:tailEnd type="triangle"/>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cxnSp>
          <p:grpSp>
            <p:nvGrpSpPr>
              <p:cNvPr id="33" name="Group 32">
                <a:extLst>
                  <a:ext uri="{FF2B5EF4-FFF2-40B4-BE49-F238E27FC236}">
                    <a16:creationId xmlns:a16="http://schemas.microsoft.com/office/drawing/2014/main" id="{9A3315E0-1F63-1C44-9B24-237688F08F64}"/>
                  </a:ext>
                </a:extLst>
              </p:cNvPr>
              <p:cNvGrpSpPr/>
              <p:nvPr/>
            </p:nvGrpSpPr>
            <p:grpSpPr>
              <a:xfrm>
                <a:off x="8546807" y="5054111"/>
                <a:ext cx="3145853" cy="503977"/>
                <a:chOff x="8546807" y="5121694"/>
                <a:chExt cx="3145853" cy="503977"/>
              </a:xfrm>
            </p:grpSpPr>
            <p:sp>
              <p:nvSpPr>
                <p:cNvPr id="35" name="TextBox 34">
                  <a:extLst>
                    <a:ext uri="{FF2B5EF4-FFF2-40B4-BE49-F238E27FC236}">
                      <a16:creationId xmlns:a16="http://schemas.microsoft.com/office/drawing/2014/main" id="{287C2F29-BA20-CB48-9C05-572068B23A72}"/>
                    </a:ext>
                  </a:extLst>
                </p:cNvPr>
                <p:cNvSpPr txBox="1"/>
                <p:nvPr/>
              </p:nvSpPr>
              <p:spPr>
                <a:xfrm>
                  <a:off x="8755285" y="5289686"/>
                  <a:ext cx="2937375"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a:lnSpc>
                      <a:spcPts val="1920"/>
                    </a:lnSpc>
                  </a:pPr>
                  <a:r>
                    <a:rPr lang="en-US" sz="1000" i="1" spc="-40" dirty="0">
                      <a:solidFill>
                        <a:schemeClr val="bg1">
                          <a:alpha val="39000"/>
                        </a:schemeClr>
                      </a:solidFill>
                      <a:latin typeface="Source Sans Pro ExtraLight" panose="020B0303030403020204" pitchFamily="34" charset="77"/>
                      <a:ea typeface="Arial" charset="0"/>
                      <a:cs typeface="Arial" charset="0"/>
                    </a:rPr>
                    <a:t>American Psychologist</a:t>
                  </a:r>
                </a:p>
              </p:txBody>
            </p:sp>
            <p:sp>
              <p:nvSpPr>
                <p:cNvPr id="36" name="TextBox 35">
                  <a:extLst>
                    <a:ext uri="{FF2B5EF4-FFF2-40B4-BE49-F238E27FC236}">
                      <a16:creationId xmlns:a16="http://schemas.microsoft.com/office/drawing/2014/main" id="{F3146B5D-A3D3-B24E-8A32-1AB22EAD1A8F}"/>
                    </a:ext>
                  </a:extLst>
                </p:cNvPr>
                <p:cNvSpPr txBox="1"/>
                <p:nvPr/>
              </p:nvSpPr>
              <p:spPr>
                <a:xfrm>
                  <a:off x="8546807" y="5121694"/>
                  <a:ext cx="3131890"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a:lnSpc>
                      <a:spcPts val="1920"/>
                    </a:lnSpc>
                  </a:pPr>
                  <a:r>
                    <a:rPr lang="en-US" sz="1400" spc="-40" dirty="0">
                      <a:solidFill>
                        <a:schemeClr val="bg1">
                          <a:alpha val="39000"/>
                        </a:schemeClr>
                      </a:solidFill>
                      <a:latin typeface="Source Sans Pro ExtraLight" panose="020B0303030403020204" pitchFamily="34" charset="0"/>
                      <a:ea typeface="Source Sans Pro ExtraLight" panose="020B0303030403020204" pitchFamily="34" charset="0"/>
                      <a:cs typeface="Arial" charset="0"/>
                    </a:rPr>
                    <a:t>Correlation Coefficient Comparisons</a:t>
                  </a:r>
                </a:p>
              </p:txBody>
            </p:sp>
          </p:grpSp>
          <p:cxnSp>
            <p:nvCxnSpPr>
              <p:cNvPr id="55" name="Straight Connector 54">
                <a:extLst>
                  <a:ext uri="{FF2B5EF4-FFF2-40B4-BE49-F238E27FC236}">
                    <a16:creationId xmlns:a16="http://schemas.microsoft.com/office/drawing/2014/main" id="{AC0DCF86-3777-1846-AD51-A1292A49E61C}"/>
                  </a:ext>
                </a:extLst>
              </p:cNvPr>
              <p:cNvCxnSpPr>
                <a:cxnSpLocks/>
              </p:cNvCxnSpPr>
              <p:nvPr/>
            </p:nvCxnSpPr>
            <p:spPr>
              <a:xfrm>
                <a:off x="438307" y="4335246"/>
                <a:ext cx="0" cy="2151100"/>
              </a:xfrm>
              <a:prstGeom prst="line">
                <a:avLst/>
              </a:prstGeom>
              <a:noFill/>
              <a:ln w="12700" cap="flat">
                <a:solidFill>
                  <a:srgbClr val="B1D1E2"/>
                </a:solidFill>
                <a:prstDash val="solid"/>
                <a:miter lim="800000"/>
              </a:ln>
              <a:effectLst/>
              <a:sp3d/>
            </p:spPr>
            <p:style>
              <a:lnRef idx="0">
                <a:scrgbClr r="0" g="0" b="0"/>
              </a:lnRef>
              <a:fillRef idx="0">
                <a:scrgbClr r="0" g="0" b="0"/>
              </a:fillRef>
              <a:effectRef idx="0">
                <a:scrgbClr r="0" g="0" b="0"/>
              </a:effectRef>
              <a:fontRef idx="none"/>
            </p:style>
          </p:cxnSp>
          <p:cxnSp>
            <p:nvCxnSpPr>
              <p:cNvPr id="66" name="Straight Connector 65">
                <a:extLst>
                  <a:ext uri="{FF2B5EF4-FFF2-40B4-BE49-F238E27FC236}">
                    <a16:creationId xmlns:a16="http://schemas.microsoft.com/office/drawing/2014/main" id="{2DECA79C-9B32-D24A-B3D3-E87E8077F6C5}"/>
                  </a:ext>
                </a:extLst>
              </p:cNvPr>
              <p:cNvCxnSpPr>
                <a:cxnSpLocks/>
              </p:cNvCxnSpPr>
              <p:nvPr/>
            </p:nvCxnSpPr>
            <p:spPr>
              <a:xfrm>
                <a:off x="11871085" y="4335245"/>
                <a:ext cx="0" cy="2151101"/>
              </a:xfrm>
              <a:prstGeom prst="line">
                <a:avLst/>
              </a:prstGeom>
              <a:noFill/>
              <a:ln w="12700" cap="flat">
                <a:solidFill>
                  <a:srgbClr val="B1D1E2"/>
                </a:solidFill>
                <a:prstDash val="solid"/>
                <a:miter lim="800000"/>
              </a:ln>
              <a:effectLst/>
              <a:sp3d/>
            </p:spPr>
            <p:style>
              <a:lnRef idx="0">
                <a:scrgbClr r="0" g="0" b="0"/>
              </a:lnRef>
              <a:fillRef idx="0">
                <a:scrgbClr r="0" g="0" b="0"/>
              </a:fillRef>
              <a:effectRef idx="0">
                <a:scrgbClr r="0" g="0" b="0"/>
              </a:effectRef>
              <a:fontRef idx="none"/>
            </p:style>
          </p:cxnSp>
          <p:cxnSp>
            <p:nvCxnSpPr>
              <p:cNvPr id="68" name="Straight Connector 67">
                <a:extLst>
                  <a:ext uri="{FF2B5EF4-FFF2-40B4-BE49-F238E27FC236}">
                    <a16:creationId xmlns:a16="http://schemas.microsoft.com/office/drawing/2014/main" id="{68FBAFB4-DE74-0E48-A0E8-B5D0D1690D21}"/>
                  </a:ext>
                </a:extLst>
              </p:cNvPr>
              <p:cNvCxnSpPr>
                <a:cxnSpLocks/>
              </p:cNvCxnSpPr>
              <p:nvPr/>
            </p:nvCxnSpPr>
            <p:spPr>
              <a:xfrm flipH="1">
                <a:off x="438307" y="4829486"/>
                <a:ext cx="11432778" cy="0"/>
              </a:xfrm>
              <a:prstGeom prst="line">
                <a:avLst/>
              </a:prstGeom>
              <a:noFill/>
              <a:ln w="12700" cap="flat">
                <a:solidFill>
                  <a:srgbClr val="B1D1E2"/>
                </a:solidFill>
                <a:prstDash val="solid"/>
                <a:miter lim="800000"/>
              </a:ln>
              <a:effectLst/>
              <a:sp3d/>
            </p:spPr>
            <p:style>
              <a:lnRef idx="0">
                <a:scrgbClr r="0" g="0" b="0"/>
              </a:lnRef>
              <a:fillRef idx="0">
                <a:scrgbClr r="0" g="0" b="0"/>
              </a:fillRef>
              <a:effectRef idx="0">
                <a:scrgbClr r="0" g="0" b="0"/>
              </a:effectRef>
              <a:fontRef idx="none"/>
            </p:style>
          </p:cxnSp>
          <p:cxnSp>
            <p:nvCxnSpPr>
              <p:cNvPr id="69" name="Straight Connector 68">
                <a:extLst>
                  <a:ext uri="{FF2B5EF4-FFF2-40B4-BE49-F238E27FC236}">
                    <a16:creationId xmlns:a16="http://schemas.microsoft.com/office/drawing/2014/main" id="{1354C960-A105-6F49-968F-8A1E60351427}"/>
                  </a:ext>
                </a:extLst>
              </p:cNvPr>
              <p:cNvCxnSpPr>
                <a:cxnSpLocks/>
              </p:cNvCxnSpPr>
              <p:nvPr/>
            </p:nvCxnSpPr>
            <p:spPr>
              <a:xfrm>
                <a:off x="2740180" y="4736376"/>
                <a:ext cx="0" cy="189638"/>
              </a:xfrm>
              <a:prstGeom prst="line">
                <a:avLst/>
              </a:prstGeom>
              <a:noFill/>
              <a:ln w="12700" cap="flat">
                <a:solidFill>
                  <a:srgbClr val="B1D1E2"/>
                </a:solidFill>
                <a:prstDash val="solid"/>
                <a:miter lim="800000"/>
              </a:ln>
              <a:effectLst/>
              <a:sp3d/>
            </p:spPr>
            <p:style>
              <a:lnRef idx="0">
                <a:scrgbClr r="0" g="0" b="0"/>
              </a:lnRef>
              <a:fillRef idx="0">
                <a:scrgbClr r="0" g="0" b="0"/>
              </a:fillRef>
              <a:effectRef idx="0">
                <a:scrgbClr r="0" g="0" b="0"/>
              </a:effectRef>
              <a:fontRef idx="none"/>
            </p:style>
          </p:cxnSp>
          <p:cxnSp>
            <p:nvCxnSpPr>
              <p:cNvPr id="70" name="Straight Connector 69">
                <a:extLst>
                  <a:ext uri="{FF2B5EF4-FFF2-40B4-BE49-F238E27FC236}">
                    <a16:creationId xmlns:a16="http://schemas.microsoft.com/office/drawing/2014/main" id="{1A2AA07B-C6A4-554A-8CAE-3275812CF52C}"/>
                  </a:ext>
                </a:extLst>
              </p:cNvPr>
              <p:cNvCxnSpPr>
                <a:cxnSpLocks/>
              </p:cNvCxnSpPr>
              <p:nvPr/>
            </p:nvCxnSpPr>
            <p:spPr>
              <a:xfrm>
                <a:off x="5000990" y="4736376"/>
                <a:ext cx="0" cy="189638"/>
              </a:xfrm>
              <a:prstGeom prst="line">
                <a:avLst/>
              </a:prstGeom>
              <a:noFill/>
              <a:ln w="12700" cap="flat">
                <a:solidFill>
                  <a:srgbClr val="B1D1E2"/>
                </a:solidFill>
                <a:prstDash val="solid"/>
                <a:miter lim="800000"/>
              </a:ln>
              <a:effectLst/>
              <a:sp3d/>
            </p:spPr>
            <p:style>
              <a:lnRef idx="0">
                <a:scrgbClr r="0" g="0" b="0"/>
              </a:lnRef>
              <a:fillRef idx="0">
                <a:scrgbClr r="0" g="0" b="0"/>
              </a:fillRef>
              <a:effectRef idx="0">
                <a:scrgbClr r="0" g="0" b="0"/>
              </a:effectRef>
              <a:fontRef idx="none"/>
            </p:style>
          </p:cxnSp>
          <p:cxnSp>
            <p:nvCxnSpPr>
              <p:cNvPr id="72" name="Straight Connector 71">
                <a:extLst>
                  <a:ext uri="{FF2B5EF4-FFF2-40B4-BE49-F238E27FC236}">
                    <a16:creationId xmlns:a16="http://schemas.microsoft.com/office/drawing/2014/main" id="{D89EBCD6-A06E-1849-A81F-6A5112D7A51F}"/>
                  </a:ext>
                </a:extLst>
              </p:cNvPr>
              <p:cNvCxnSpPr>
                <a:cxnSpLocks/>
              </p:cNvCxnSpPr>
              <p:nvPr/>
            </p:nvCxnSpPr>
            <p:spPr>
              <a:xfrm>
                <a:off x="7299585" y="4736376"/>
                <a:ext cx="0" cy="189638"/>
              </a:xfrm>
              <a:prstGeom prst="line">
                <a:avLst/>
              </a:prstGeom>
              <a:noFill/>
              <a:ln w="12700" cap="flat">
                <a:solidFill>
                  <a:srgbClr val="B1D1E2"/>
                </a:solidFill>
                <a:prstDash val="solid"/>
                <a:miter lim="800000"/>
              </a:ln>
              <a:effectLst/>
              <a:sp3d/>
            </p:spPr>
            <p:style>
              <a:lnRef idx="0">
                <a:scrgbClr r="0" g="0" b="0"/>
              </a:lnRef>
              <a:fillRef idx="0">
                <a:scrgbClr r="0" g="0" b="0"/>
              </a:fillRef>
              <a:effectRef idx="0">
                <a:scrgbClr r="0" g="0" b="0"/>
              </a:effectRef>
              <a:fontRef idx="none"/>
            </p:style>
          </p:cxnSp>
          <p:cxnSp>
            <p:nvCxnSpPr>
              <p:cNvPr id="73" name="Straight Connector 72">
                <a:extLst>
                  <a:ext uri="{FF2B5EF4-FFF2-40B4-BE49-F238E27FC236}">
                    <a16:creationId xmlns:a16="http://schemas.microsoft.com/office/drawing/2014/main" id="{CD23AC15-DBB6-7F43-A220-9DDB67A874EB}"/>
                  </a:ext>
                </a:extLst>
              </p:cNvPr>
              <p:cNvCxnSpPr>
                <a:cxnSpLocks/>
              </p:cNvCxnSpPr>
              <p:nvPr/>
            </p:nvCxnSpPr>
            <p:spPr>
              <a:xfrm>
                <a:off x="9598180" y="4736376"/>
                <a:ext cx="0" cy="189638"/>
              </a:xfrm>
              <a:prstGeom prst="line">
                <a:avLst/>
              </a:prstGeom>
              <a:noFill/>
              <a:ln w="12700" cap="flat">
                <a:solidFill>
                  <a:srgbClr val="B1D1E2"/>
                </a:solidFill>
                <a:prstDash val="solid"/>
                <a:miter lim="800000"/>
              </a:ln>
              <a:effectLst/>
              <a:sp3d/>
            </p:spPr>
            <p:style>
              <a:lnRef idx="0">
                <a:scrgbClr r="0" g="0" b="0"/>
              </a:lnRef>
              <a:fillRef idx="0">
                <a:scrgbClr r="0" g="0" b="0"/>
              </a:fillRef>
              <a:effectRef idx="0">
                <a:scrgbClr r="0" g="0" b="0"/>
              </a:effectRef>
              <a:fontRef idx="none"/>
            </p:style>
          </p:cxnSp>
          <p:sp>
            <p:nvSpPr>
              <p:cNvPr id="74" name="TextBox 73">
                <a:extLst>
                  <a:ext uri="{FF2B5EF4-FFF2-40B4-BE49-F238E27FC236}">
                    <a16:creationId xmlns:a16="http://schemas.microsoft.com/office/drawing/2014/main" id="{509B0713-7A56-7F40-B7FD-86B1EBF513DF}"/>
                  </a:ext>
                </a:extLst>
              </p:cNvPr>
              <p:cNvSpPr txBox="1"/>
              <p:nvPr/>
            </p:nvSpPr>
            <p:spPr>
              <a:xfrm>
                <a:off x="539189" y="4424189"/>
                <a:ext cx="860495"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nSpc>
                    <a:spcPts val="1920"/>
                  </a:lnSpc>
                </a:pPr>
                <a:r>
                  <a:rPr lang="en-US" sz="1400" spc="-40" dirty="0">
                    <a:solidFill>
                      <a:srgbClr val="A0B5BE"/>
                    </a:solidFill>
                    <a:latin typeface="Source Sans Pro Light" panose="020B0403030403020204" pitchFamily="34" charset="0"/>
                    <a:ea typeface="Source Sans Pro Light" panose="020B0403030403020204" pitchFamily="34" charset="0"/>
                    <a:cs typeface="Arial" charset="0"/>
                  </a:rPr>
                  <a:t>r = 0.0</a:t>
                </a:r>
              </a:p>
            </p:txBody>
          </p:sp>
          <p:sp>
            <p:nvSpPr>
              <p:cNvPr id="75" name="TextBox 74">
                <a:extLst>
                  <a:ext uri="{FF2B5EF4-FFF2-40B4-BE49-F238E27FC236}">
                    <a16:creationId xmlns:a16="http://schemas.microsoft.com/office/drawing/2014/main" id="{01640AA6-AC56-4849-86E0-6AC43569DF74}"/>
                  </a:ext>
                </a:extLst>
              </p:cNvPr>
              <p:cNvSpPr txBox="1"/>
              <p:nvPr/>
            </p:nvSpPr>
            <p:spPr>
              <a:xfrm>
                <a:off x="2269105" y="4429326"/>
                <a:ext cx="942150"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lnSpc>
                    <a:spcPts val="1920"/>
                  </a:lnSpc>
                </a:pPr>
                <a:r>
                  <a:rPr lang="en-US" sz="1400" spc="-40" dirty="0">
                    <a:solidFill>
                      <a:srgbClr val="A0B5BE"/>
                    </a:solidFill>
                    <a:latin typeface="Source Sans Pro Light" panose="020B0403030403020204" pitchFamily="34" charset="0"/>
                    <a:ea typeface="Source Sans Pro Light" panose="020B0403030403020204" pitchFamily="34" charset="0"/>
                    <a:cs typeface="Arial" charset="0"/>
                  </a:rPr>
                  <a:t>r = 0.1</a:t>
                </a:r>
              </a:p>
            </p:txBody>
          </p:sp>
          <p:sp>
            <p:nvSpPr>
              <p:cNvPr id="76" name="TextBox 75">
                <a:extLst>
                  <a:ext uri="{FF2B5EF4-FFF2-40B4-BE49-F238E27FC236}">
                    <a16:creationId xmlns:a16="http://schemas.microsoft.com/office/drawing/2014/main" id="{772800F3-8A4A-0741-A05D-316086F4C03D}"/>
                  </a:ext>
                </a:extLst>
              </p:cNvPr>
              <p:cNvSpPr txBox="1"/>
              <p:nvPr/>
            </p:nvSpPr>
            <p:spPr>
              <a:xfrm>
                <a:off x="4529915" y="4427760"/>
                <a:ext cx="942150"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lnSpc>
                    <a:spcPts val="1920"/>
                  </a:lnSpc>
                </a:pPr>
                <a:r>
                  <a:rPr lang="en-US" sz="1400" spc="-40" dirty="0">
                    <a:solidFill>
                      <a:srgbClr val="A0B5BE"/>
                    </a:solidFill>
                    <a:latin typeface="Source Sans Pro Light" panose="020B0403030403020204" pitchFamily="34" charset="0"/>
                    <a:ea typeface="Source Sans Pro Light" panose="020B0403030403020204" pitchFamily="34" charset="0"/>
                    <a:cs typeface="Arial" charset="0"/>
                  </a:rPr>
                  <a:t>r = 0.2</a:t>
                </a:r>
              </a:p>
            </p:txBody>
          </p:sp>
          <p:sp>
            <p:nvSpPr>
              <p:cNvPr id="77" name="TextBox 76">
                <a:extLst>
                  <a:ext uri="{FF2B5EF4-FFF2-40B4-BE49-F238E27FC236}">
                    <a16:creationId xmlns:a16="http://schemas.microsoft.com/office/drawing/2014/main" id="{0D19A8D8-A1A4-6346-A191-1C06D6C0EFB1}"/>
                  </a:ext>
                </a:extLst>
              </p:cNvPr>
              <p:cNvSpPr txBox="1"/>
              <p:nvPr/>
            </p:nvSpPr>
            <p:spPr>
              <a:xfrm>
                <a:off x="6828510" y="4426194"/>
                <a:ext cx="942150"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lnSpc>
                    <a:spcPts val="1920"/>
                  </a:lnSpc>
                </a:pPr>
                <a:r>
                  <a:rPr lang="en-US" sz="1400" spc="-40" dirty="0">
                    <a:solidFill>
                      <a:srgbClr val="A0B5BE"/>
                    </a:solidFill>
                    <a:latin typeface="Source Sans Pro Light" panose="020B0403030403020204" pitchFamily="34" charset="0"/>
                    <a:ea typeface="Source Sans Pro Light" panose="020B0403030403020204" pitchFamily="34" charset="0"/>
                    <a:cs typeface="Arial" charset="0"/>
                  </a:rPr>
                  <a:t>r = 0.3</a:t>
                </a:r>
              </a:p>
            </p:txBody>
          </p:sp>
          <p:sp>
            <p:nvSpPr>
              <p:cNvPr id="78" name="TextBox 77">
                <a:extLst>
                  <a:ext uri="{FF2B5EF4-FFF2-40B4-BE49-F238E27FC236}">
                    <a16:creationId xmlns:a16="http://schemas.microsoft.com/office/drawing/2014/main" id="{CEC2227B-5FDA-354D-AF69-37471381F235}"/>
                  </a:ext>
                </a:extLst>
              </p:cNvPr>
              <p:cNvSpPr txBox="1"/>
              <p:nvPr/>
            </p:nvSpPr>
            <p:spPr>
              <a:xfrm>
                <a:off x="9127105" y="4424628"/>
                <a:ext cx="942150"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lnSpc>
                    <a:spcPts val="1920"/>
                  </a:lnSpc>
                </a:pPr>
                <a:r>
                  <a:rPr lang="en-US" sz="1400" spc="-40" dirty="0">
                    <a:solidFill>
                      <a:srgbClr val="A0B5BE"/>
                    </a:solidFill>
                    <a:latin typeface="Source Sans Pro Light" panose="020B0403030403020204" pitchFamily="34" charset="0"/>
                    <a:ea typeface="Source Sans Pro Light" panose="020B0403030403020204" pitchFamily="34" charset="0"/>
                    <a:cs typeface="Arial" charset="0"/>
                  </a:rPr>
                  <a:t>r = 0.4</a:t>
                </a:r>
              </a:p>
            </p:txBody>
          </p:sp>
          <p:sp>
            <p:nvSpPr>
              <p:cNvPr id="79" name="TextBox 78">
                <a:extLst>
                  <a:ext uri="{FF2B5EF4-FFF2-40B4-BE49-F238E27FC236}">
                    <a16:creationId xmlns:a16="http://schemas.microsoft.com/office/drawing/2014/main" id="{63AC5DC6-216B-124E-917C-FF565581C953}"/>
                  </a:ext>
                </a:extLst>
              </p:cNvPr>
              <p:cNvSpPr txBox="1"/>
              <p:nvPr/>
            </p:nvSpPr>
            <p:spPr>
              <a:xfrm>
                <a:off x="11028563" y="4423062"/>
                <a:ext cx="942150"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lnSpc>
                    <a:spcPts val="1920"/>
                  </a:lnSpc>
                </a:pPr>
                <a:r>
                  <a:rPr lang="en-US" sz="1400" spc="-40" dirty="0">
                    <a:solidFill>
                      <a:srgbClr val="A0B5BE"/>
                    </a:solidFill>
                    <a:latin typeface="Source Sans Pro Light" panose="020B0403030403020204" pitchFamily="34" charset="0"/>
                    <a:ea typeface="Source Sans Pro Light" panose="020B0403030403020204" pitchFamily="34" charset="0"/>
                    <a:cs typeface="Arial" charset="0"/>
                  </a:rPr>
                  <a:t>r = 0.5</a:t>
                </a:r>
              </a:p>
            </p:txBody>
          </p:sp>
          <p:sp>
            <p:nvSpPr>
              <p:cNvPr id="80" name="TextBox 79">
                <a:extLst>
                  <a:ext uri="{FF2B5EF4-FFF2-40B4-BE49-F238E27FC236}">
                    <a16:creationId xmlns:a16="http://schemas.microsoft.com/office/drawing/2014/main" id="{0DACCCBB-9376-0848-A652-98AFBCAA5510}"/>
                  </a:ext>
                </a:extLst>
              </p:cNvPr>
              <p:cNvSpPr txBox="1"/>
              <p:nvPr/>
            </p:nvSpPr>
            <p:spPr>
              <a:xfrm>
                <a:off x="556867" y="4225614"/>
                <a:ext cx="903372"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nSpc>
                    <a:spcPts val="1920"/>
                  </a:lnSpc>
                </a:pPr>
                <a:r>
                  <a:rPr lang="en-US" sz="1400" b="1" spc="-40" dirty="0">
                    <a:solidFill>
                      <a:srgbClr val="B1D1E2"/>
                    </a:solidFill>
                    <a:latin typeface="Source Sans Pro Black" panose="020B0503030403020204" pitchFamily="34" charset="0"/>
                    <a:ea typeface="Source Sans Pro Black" panose="020B0503030403020204" pitchFamily="34" charset="0"/>
                    <a:cs typeface="Arial" charset="0"/>
                  </a:rPr>
                  <a:t>WEAK</a:t>
                </a:r>
              </a:p>
            </p:txBody>
          </p:sp>
          <p:sp>
            <p:nvSpPr>
              <p:cNvPr id="81" name="TextBox 80">
                <a:extLst>
                  <a:ext uri="{FF2B5EF4-FFF2-40B4-BE49-F238E27FC236}">
                    <a16:creationId xmlns:a16="http://schemas.microsoft.com/office/drawing/2014/main" id="{D8ECE82B-0563-3C49-8F02-767638EAEBFC}"/>
                  </a:ext>
                </a:extLst>
              </p:cNvPr>
              <p:cNvSpPr txBox="1"/>
              <p:nvPr/>
            </p:nvSpPr>
            <p:spPr>
              <a:xfrm>
                <a:off x="10878121" y="4225151"/>
                <a:ext cx="903372"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a:lnSpc>
                    <a:spcPts val="1920"/>
                  </a:lnSpc>
                </a:pPr>
                <a:r>
                  <a:rPr lang="en-US" sz="1400" b="1" spc="-40" dirty="0">
                    <a:solidFill>
                      <a:srgbClr val="B1D1E2"/>
                    </a:solidFill>
                    <a:latin typeface="Source Sans Pro Black" panose="020B0503030403020204" pitchFamily="34" charset="0"/>
                    <a:ea typeface="Source Sans Pro Black" panose="020B0503030403020204" pitchFamily="34" charset="0"/>
                    <a:cs typeface="Arial" charset="0"/>
                  </a:rPr>
                  <a:t>STRONG</a:t>
                </a:r>
              </a:p>
            </p:txBody>
          </p:sp>
          <p:cxnSp>
            <p:nvCxnSpPr>
              <p:cNvPr id="92" name="Straight Arrow Connector 91">
                <a:extLst>
                  <a:ext uri="{FF2B5EF4-FFF2-40B4-BE49-F238E27FC236}">
                    <a16:creationId xmlns:a16="http://schemas.microsoft.com/office/drawing/2014/main" id="{AD23F54D-9921-504C-A896-FCF7A1C6DB58}"/>
                  </a:ext>
                </a:extLst>
              </p:cNvPr>
              <p:cNvCxnSpPr>
                <a:cxnSpLocks/>
              </p:cNvCxnSpPr>
              <p:nvPr/>
            </p:nvCxnSpPr>
            <p:spPr>
              <a:xfrm>
                <a:off x="665452" y="5760526"/>
                <a:ext cx="343101" cy="0"/>
              </a:xfrm>
              <a:prstGeom prst="straightConnector1">
                <a:avLst/>
              </a:prstGeom>
              <a:noFill/>
              <a:ln w="25400" cap="flat">
                <a:solidFill>
                  <a:schemeClr val="bg1"/>
                </a:solidFill>
                <a:prstDash val="solid"/>
                <a:round/>
                <a:tailEnd type="triangle"/>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cxnSp>
        </p:grpSp>
      </p:grpSp>
    </p:spTree>
    <p:extLst>
      <p:ext uri="{BB962C8B-B14F-4D97-AF65-F5344CB8AC3E}">
        <p14:creationId xmlns:p14="http://schemas.microsoft.com/office/powerpoint/2010/main" val="1283989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47818415-5DA4-AA48-9A63-8564246F1565}"/>
              </a:ext>
            </a:extLst>
          </p:cNvPr>
          <p:cNvSpPr/>
          <p:nvPr/>
        </p:nvSpPr>
        <p:spPr>
          <a:xfrm>
            <a:off x="0" y="1046627"/>
            <a:ext cx="12192000" cy="5811373"/>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57" name="Rectangle 56">
            <a:extLst>
              <a:ext uri="{FF2B5EF4-FFF2-40B4-BE49-F238E27FC236}">
                <a16:creationId xmlns:a16="http://schemas.microsoft.com/office/drawing/2014/main" id="{C7711A60-136F-D04B-AC7C-A685DBFD28BF}"/>
              </a:ext>
            </a:extLst>
          </p:cNvPr>
          <p:cNvSpPr/>
          <p:nvPr/>
        </p:nvSpPr>
        <p:spPr>
          <a:xfrm flipV="1">
            <a:off x="0" y="975053"/>
            <a:ext cx="12192000" cy="8880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grpSp>
        <p:nvGrpSpPr>
          <p:cNvPr id="59" name="Group 58">
            <a:extLst>
              <a:ext uri="{FF2B5EF4-FFF2-40B4-BE49-F238E27FC236}">
                <a16:creationId xmlns:a16="http://schemas.microsoft.com/office/drawing/2014/main" id="{649E1274-1ED5-CB4F-95C9-28C6A224C9BB}"/>
              </a:ext>
            </a:extLst>
          </p:cNvPr>
          <p:cNvGrpSpPr/>
          <p:nvPr/>
        </p:nvGrpSpPr>
        <p:grpSpPr>
          <a:xfrm>
            <a:off x="10554146" y="277817"/>
            <a:ext cx="1266225" cy="412012"/>
            <a:chOff x="5753481" y="6085574"/>
            <a:chExt cx="1465054" cy="476708"/>
          </a:xfrm>
        </p:grpSpPr>
        <p:pic>
          <p:nvPicPr>
            <p:cNvPr id="60" name="Picture 59">
              <a:extLst>
                <a:ext uri="{FF2B5EF4-FFF2-40B4-BE49-F238E27FC236}">
                  <a16:creationId xmlns:a16="http://schemas.microsoft.com/office/drawing/2014/main" id="{16F7EA57-1D89-774C-A382-29636E68C4F3}"/>
                </a:ext>
              </a:extLst>
            </p:cNvPr>
            <p:cNvPicPr>
              <a:picLocks noChangeAspect="1"/>
            </p:cNvPicPr>
            <p:nvPr/>
          </p:nvPicPr>
          <p:blipFill rotWithShape="1">
            <a:blip r:embed="rId3"/>
            <a:srcRect b="14445"/>
            <a:stretch/>
          </p:blipFill>
          <p:spPr>
            <a:xfrm>
              <a:off x="6221513" y="6085574"/>
              <a:ext cx="528989" cy="311971"/>
            </a:xfrm>
            <a:prstGeom prst="rect">
              <a:avLst/>
            </a:prstGeom>
          </p:spPr>
        </p:pic>
        <p:pic>
          <p:nvPicPr>
            <p:cNvPr id="61" name="Picture 60">
              <a:extLst>
                <a:ext uri="{FF2B5EF4-FFF2-40B4-BE49-F238E27FC236}">
                  <a16:creationId xmlns:a16="http://schemas.microsoft.com/office/drawing/2014/main" id="{1B3E472E-2BCC-9B4E-900B-6360FDF64933}"/>
                </a:ext>
              </a:extLst>
            </p:cNvPr>
            <p:cNvPicPr>
              <a:picLocks noChangeAspect="1"/>
            </p:cNvPicPr>
            <p:nvPr/>
          </p:nvPicPr>
          <p:blipFill rotWithShape="1">
            <a:blip r:embed="rId3"/>
            <a:srcRect t="85555"/>
            <a:stretch/>
          </p:blipFill>
          <p:spPr>
            <a:xfrm>
              <a:off x="5753481" y="6397548"/>
              <a:ext cx="1465054" cy="164734"/>
            </a:xfrm>
            <a:prstGeom prst="rect">
              <a:avLst/>
            </a:prstGeom>
          </p:spPr>
        </p:pic>
      </p:grpSp>
      <p:sp>
        <p:nvSpPr>
          <p:cNvPr id="34" name="TextBox 33">
            <a:extLst>
              <a:ext uri="{FF2B5EF4-FFF2-40B4-BE49-F238E27FC236}">
                <a16:creationId xmlns:a16="http://schemas.microsoft.com/office/drawing/2014/main" id="{D9280A6F-D38B-DA49-A341-5C6E9179B443}"/>
              </a:ext>
            </a:extLst>
          </p:cNvPr>
          <p:cNvSpPr txBox="1"/>
          <p:nvPr/>
        </p:nvSpPr>
        <p:spPr>
          <a:xfrm>
            <a:off x="49150" y="-321916"/>
            <a:ext cx="7916587"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9600" b="1" spc="-150" dirty="0">
                <a:solidFill>
                  <a:srgbClr val="105A5B">
                    <a:alpha val="22000"/>
                  </a:srgbClr>
                </a:solidFill>
                <a:latin typeface="Source Sans Pro Black" panose="020B0503030403020204" pitchFamily="34" charset="77"/>
                <a:ea typeface="Arial" charset="0"/>
                <a:cs typeface="Arial Black" panose="020B0604020202020204" pitchFamily="34" charset="0"/>
              </a:rPr>
              <a:t>SATISFACTION</a:t>
            </a:r>
          </a:p>
        </p:txBody>
      </p:sp>
      <p:grpSp>
        <p:nvGrpSpPr>
          <p:cNvPr id="30" name="Group 29">
            <a:extLst>
              <a:ext uri="{FF2B5EF4-FFF2-40B4-BE49-F238E27FC236}">
                <a16:creationId xmlns:a16="http://schemas.microsoft.com/office/drawing/2014/main" id="{A0232CC4-7E39-7C4A-A8D8-7A251A662C77}"/>
              </a:ext>
            </a:extLst>
          </p:cNvPr>
          <p:cNvGrpSpPr/>
          <p:nvPr/>
        </p:nvGrpSpPr>
        <p:grpSpPr>
          <a:xfrm>
            <a:off x="371629" y="265299"/>
            <a:ext cx="4306624" cy="623175"/>
            <a:chOff x="2261798" y="91478"/>
            <a:chExt cx="4306624" cy="623175"/>
          </a:xfrm>
        </p:grpSpPr>
        <p:sp>
          <p:nvSpPr>
            <p:cNvPr id="31" name="TextBox 30">
              <a:extLst>
                <a:ext uri="{FF2B5EF4-FFF2-40B4-BE49-F238E27FC236}">
                  <a16:creationId xmlns:a16="http://schemas.microsoft.com/office/drawing/2014/main" id="{7B4AA840-C67C-0B4A-B0CD-F8B86D781E67}"/>
                </a:ext>
              </a:extLst>
            </p:cNvPr>
            <p:cNvSpPr txBox="1"/>
            <p:nvPr/>
          </p:nvSpPr>
          <p:spPr>
            <a:xfrm>
              <a:off x="2261798" y="252992"/>
              <a:ext cx="430662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400" b="1" spc="-150" dirty="0">
                  <a:solidFill>
                    <a:schemeClr val="bg1"/>
                  </a:solidFill>
                  <a:latin typeface="Arial Black" panose="020B0604020202020204" pitchFamily="34" charset="0"/>
                  <a:ea typeface="Arial" charset="0"/>
                  <a:cs typeface="Arial Black" panose="020B0604020202020204" pitchFamily="34" charset="0"/>
                </a:rPr>
                <a:t>CUSTOMER SATISFACTION</a:t>
              </a:r>
            </a:p>
          </p:txBody>
        </p:sp>
        <p:sp>
          <p:nvSpPr>
            <p:cNvPr id="32" name="TextBox 31">
              <a:extLst>
                <a:ext uri="{FF2B5EF4-FFF2-40B4-BE49-F238E27FC236}">
                  <a16:creationId xmlns:a16="http://schemas.microsoft.com/office/drawing/2014/main" id="{52821088-88FD-B946-947A-B6EE98C1D72B}"/>
                </a:ext>
              </a:extLst>
            </p:cNvPr>
            <p:cNvSpPr txBox="1"/>
            <p:nvPr/>
          </p:nvSpPr>
          <p:spPr>
            <a:xfrm>
              <a:off x="2281882" y="91478"/>
              <a:ext cx="2487215"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400" u="none" strike="noStrike" cap="none" spc="0" normalizeH="0" baseline="0" dirty="0">
                  <a:ln>
                    <a:noFill/>
                  </a:ln>
                  <a:solidFill>
                    <a:srgbClr val="9AD5FF"/>
                  </a:solidFill>
                  <a:effectLst/>
                  <a:uFillTx/>
                  <a:latin typeface="Source Sans Pro Light" panose="020B0403030403020204" pitchFamily="34" charset="77"/>
                  <a:sym typeface="Helvetica"/>
                </a:rPr>
                <a:t>DISENGAGEMENT EVEN IMPACTS</a:t>
              </a:r>
            </a:p>
          </p:txBody>
        </p:sp>
      </p:grpSp>
      <p:pic>
        <p:nvPicPr>
          <p:cNvPr id="65" name="Picture 64">
            <a:extLst>
              <a:ext uri="{FF2B5EF4-FFF2-40B4-BE49-F238E27FC236}">
                <a16:creationId xmlns:a16="http://schemas.microsoft.com/office/drawing/2014/main" id="{CE92E1E6-513C-4E4D-B09D-058A63518975}"/>
              </a:ext>
            </a:extLst>
          </p:cNvPr>
          <p:cNvPicPr>
            <a:picLocks noChangeAspect="1"/>
          </p:cNvPicPr>
          <p:nvPr/>
        </p:nvPicPr>
        <p:blipFill rotWithShape="1">
          <a:blip r:embed="rId4"/>
          <a:srcRect r="2444"/>
          <a:stretch/>
        </p:blipFill>
        <p:spPr>
          <a:xfrm>
            <a:off x="1320550" y="1637203"/>
            <a:ext cx="8832261" cy="4505287"/>
          </a:xfrm>
          <a:prstGeom prst="rect">
            <a:avLst/>
          </a:prstGeom>
        </p:spPr>
      </p:pic>
      <p:grpSp>
        <p:nvGrpSpPr>
          <p:cNvPr id="94" name="Group 93">
            <a:extLst>
              <a:ext uri="{FF2B5EF4-FFF2-40B4-BE49-F238E27FC236}">
                <a16:creationId xmlns:a16="http://schemas.microsoft.com/office/drawing/2014/main" id="{4BDAB189-27DE-8543-A9F5-F8F3FB919A4A}"/>
              </a:ext>
            </a:extLst>
          </p:cNvPr>
          <p:cNvGrpSpPr/>
          <p:nvPr/>
        </p:nvGrpSpPr>
        <p:grpSpPr>
          <a:xfrm>
            <a:off x="1972287" y="5723239"/>
            <a:ext cx="462979" cy="299618"/>
            <a:chOff x="1416349" y="5181564"/>
            <a:chExt cx="594722" cy="426747"/>
          </a:xfrm>
        </p:grpSpPr>
        <p:sp>
          <p:nvSpPr>
            <p:cNvPr id="126" name="Rectangle 125">
              <a:extLst>
                <a:ext uri="{FF2B5EF4-FFF2-40B4-BE49-F238E27FC236}">
                  <a16:creationId xmlns:a16="http://schemas.microsoft.com/office/drawing/2014/main" id="{0CAECB1C-CF61-994A-9F9C-B46CD20CCDBE}"/>
                </a:ext>
              </a:extLst>
            </p:cNvPr>
            <p:cNvSpPr/>
            <p:nvPr/>
          </p:nvSpPr>
          <p:spPr>
            <a:xfrm>
              <a:off x="1416349" y="5275407"/>
              <a:ext cx="594722" cy="332904"/>
            </a:xfrm>
            <a:prstGeom prst="rect">
              <a:avLst/>
            </a:prstGeom>
            <a:solidFill>
              <a:srgbClr val="152024"/>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127" name="TextBox 126">
              <a:extLst>
                <a:ext uri="{FF2B5EF4-FFF2-40B4-BE49-F238E27FC236}">
                  <a16:creationId xmlns:a16="http://schemas.microsoft.com/office/drawing/2014/main" id="{1E06459F-E8FC-5A46-B521-E48DD0B5D072}"/>
                </a:ext>
              </a:extLst>
            </p:cNvPr>
            <p:cNvSpPr txBox="1"/>
            <p:nvPr/>
          </p:nvSpPr>
          <p:spPr>
            <a:xfrm>
              <a:off x="1609838" y="5181564"/>
              <a:ext cx="207745"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1" i="0" u="none" strike="noStrike" cap="none" spc="-100" normalizeH="0" dirty="0">
                  <a:ln>
                    <a:noFill/>
                  </a:ln>
                  <a:solidFill>
                    <a:schemeClr val="bg1"/>
                  </a:solidFill>
                  <a:effectLst/>
                  <a:uFillTx/>
                  <a:latin typeface="+mj-lt"/>
                  <a:ea typeface="+mj-ea"/>
                  <a:cs typeface="+mj-cs"/>
                  <a:sym typeface="Helvetica"/>
                </a:rPr>
                <a:t>2</a:t>
              </a:r>
            </a:p>
          </p:txBody>
        </p:sp>
      </p:grpSp>
      <p:grpSp>
        <p:nvGrpSpPr>
          <p:cNvPr id="95" name="Group 94">
            <a:extLst>
              <a:ext uri="{FF2B5EF4-FFF2-40B4-BE49-F238E27FC236}">
                <a16:creationId xmlns:a16="http://schemas.microsoft.com/office/drawing/2014/main" id="{5E86B14A-52E1-5140-ABF0-D1F704D2FF57}"/>
              </a:ext>
            </a:extLst>
          </p:cNvPr>
          <p:cNvGrpSpPr/>
          <p:nvPr/>
        </p:nvGrpSpPr>
        <p:grpSpPr>
          <a:xfrm>
            <a:off x="3738739" y="6021533"/>
            <a:ext cx="462979" cy="343348"/>
            <a:chOff x="3685453" y="5606426"/>
            <a:chExt cx="594722" cy="489031"/>
          </a:xfrm>
        </p:grpSpPr>
        <p:sp>
          <p:nvSpPr>
            <p:cNvPr id="124" name="Rectangle 123">
              <a:extLst>
                <a:ext uri="{FF2B5EF4-FFF2-40B4-BE49-F238E27FC236}">
                  <a16:creationId xmlns:a16="http://schemas.microsoft.com/office/drawing/2014/main" id="{D26AC117-3A57-D04C-A840-C1C53A0202FC}"/>
                </a:ext>
              </a:extLst>
            </p:cNvPr>
            <p:cNvSpPr/>
            <p:nvPr/>
          </p:nvSpPr>
          <p:spPr>
            <a:xfrm>
              <a:off x="3685453" y="5606426"/>
              <a:ext cx="594722" cy="489031"/>
            </a:xfrm>
            <a:prstGeom prst="rect">
              <a:avLst/>
            </a:prstGeom>
            <a:solidFill>
              <a:srgbClr val="FF0000"/>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125" name="TextBox 124">
              <a:extLst>
                <a:ext uri="{FF2B5EF4-FFF2-40B4-BE49-F238E27FC236}">
                  <a16:creationId xmlns:a16="http://schemas.microsoft.com/office/drawing/2014/main" id="{048E5EF3-13C0-D04B-85D6-722E9CEC7D01}"/>
                </a:ext>
              </a:extLst>
            </p:cNvPr>
            <p:cNvSpPr txBox="1"/>
            <p:nvPr/>
          </p:nvSpPr>
          <p:spPr>
            <a:xfrm>
              <a:off x="3846880" y="5608114"/>
              <a:ext cx="271865" cy="369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1" i="0" u="none" strike="noStrike" cap="none" spc="-100" normalizeH="0" dirty="0">
                  <a:ln>
                    <a:noFill/>
                  </a:ln>
                  <a:solidFill>
                    <a:schemeClr val="bg1"/>
                  </a:solidFill>
                  <a:effectLst/>
                  <a:uFillTx/>
                  <a:latin typeface="+mj-lt"/>
                  <a:ea typeface="+mj-ea"/>
                  <a:cs typeface="+mj-cs"/>
                  <a:sym typeface="Helvetica"/>
                </a:rPr>
                <a:t>-7</a:t>
              </a:r>
            </a:p>
          </p:txBody>
        </p:sp>
      </p:grpSp>
      <p:grpSp>
        <p:nvGrpSpPr>
          <p:cNvPr id="96" name="Group 95">
            <a:extLst>
              <a:ext uri="{FF2B5EF4-FFF2-40B4-BE49-F238E27FC236}">
                <a16:creationId xmlns:a16="http://schemas.microsoft.com/office/drawing/2014/main" id="{6A43376A-77A5-064C-89C3-60630B2D367F}"/>
              </a:ext>
            </a:extLst>
          </p:cNvPr>
          <p:cNvGrpSpPr/>
          <p:nvPr/>
        </p:nvGrpSpPr>
        <p:grpSpPr>
          <a:xfrm>
            <a:off x="5735804" y="3057794"/>
            <a:ext cx="462979" cy="2964575"/>
            <a:chOff x="5954556" y="1385166"/>
            <a:chExt cx="594722" cy="4222452"/>
          </a:xfrm>
        </p:grpSpPr>
        <p:sp>
          <p:nvSpPr>
            <p:cNvPr id="122" name="Rectangle 121">
              <a:extLst>
                <a:ext uri="{FF2B5EF4-FFF2-40B4-BE49-F238E27FC236}">
                  <a16:creationId xmlns:a16="http://schemas.microsoft.com/office/drawing/2014/main" id="{7A699F01-F655-0F49-AD7B-FD54905CE5CC}"/>
                </a:ext>
              </a:extLst>
            </p:cNvPr>
            <p:cNvSpPr/>
            <p:nvPr/>
          </p:nvSpPr>
          <p:spPr>
            <a:xfrm>
              <a:off x="5954556" y="1385166"/>
              <a:ext cx="594722" cy="4222452"/>
            </a:xfrm>
            <a:prstGeom prst="rect">
              <a:avLst/>
            </a:prstGeom>
            <a:solidFill>
              <a:srgbClr val="152024"/>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123" name="TextBox 122">
              <a:extLst>
                <a:ext uri="{FF2B5EF4-FFF2-40B4-BE49-F238E27FC236}">
                  <a16:creationId xmlns:a16="http://schemas.microsoft.com/office/drawing/2014/main" id="{A6BFCCFC-1822-2646-A448-F78A5652492B}"/>
                </a:ext>
              </a:extLst>
            </p:cNvPr>
            <p:cNvSpPr txBox="1"/>
            <p:nvPr/>
          </p:nvSpPr>
          <p:spPr>
            <a:xfrm>
              <a:off x="6090336" y="1448503"/>
              <a:ext cx="32316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1" i="0" u="none" strike="noStrike" cap="none" spc="-100" normalizeH="0" dirty="0">
                  <a:ln>
                    <a:noFill/>
                  </a:ln>
                  <a:solidFill>
                    <a:schemeClr val="bg1"/>
                  </a:solidFill>
                  <a:effectLst/>
                  <a:uFillTx/>
                  <a:latin typeface="+mj-lt"/>
                  <a:ea typeface="+mj-ea"/>
                  <a:cs typeface="+mj-cs"/>
                  <a:sym typeface="Helvetica"/>
                </a:rPr>
                <a:t>41</a:t>
              </a:r>
            </a:p>
          </p:txBody>
        </p:sp>
      </p:grpSp>
      <p:grpSp>
        <p:nvGrpSpPr>
          <p:cNvPr id="97" name="Group 96">
            <a:extLst>
              <a:ext uri="{FF2B5EF4-FFF2-40B4-BE49-F238E27FC236}">
                <a16:creationId xmlns:a16="http://schemas.microsoft.com/office/drawing/2014/main" id="{06A195EF-7AF2-1248-B131-2528AC99761D}"/>
              </a:ext>
            </a:extLst>
          </p:cNvPr>
          <p:cNvGrpSpPr/>
          <p:nvPr/>
        </p:nvGrpSpPr>
        <p:grpSpPr>
          <a:xfrm>
            <a:off x="7687990" y="2771658"/>
            <a:ext cx="462979" cy="3249876"/>
            <a:chOff x="8223659" y="977622"/>
            <a:chExt cx="594722" cy="4628806"/>
          </a:xfrm>
        </p:grpSpPr>
        <p:sp>
          <p:nvSpPr>
            <p:cNvPr id="120" name="Rectangle 119">
              <a:extLst>
                <a:ext uri="{FF2B5EF4-FFF2-40B4-BE49-F238E27FC236}">
                  <a16:creationId xmlns:a16="http://schemas.microsoft.com/office/drawing/2014/main" id="{38448598-A13C-E243-800B-17811FF4B3B7}"/>
                </a:ext>
              </a:extLst>
            </p:cNvPr>
            <p:cNvSpPr/>
            <p:nvPr/>
          </p:nvSpPr>
          <p:spPr>
            <a:xfrm>
              <a:off x="8223659" y="977622"/>
              <a:ext cx="594722" cy="4628806"/>
            </a:xfrm>
            <a:prstGeom prst="rect">
              <a:avLst/>
            </a:prstGeom>
            <a:solidFill>
              <a:srgbClr val="152024"/>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121" name="TextBox 120">
              <a:extLst>
                <a:ext uri="{FF2B5EF4-FFF2-40B4-BE49-F238E27FC236}">
                  <a16:creationId xmlns:a16="http://schemas.microsoft.com/office/drawing/2014/main" id="{A41E9F48-BCE3-7549-A2D0-960C5A710DE9}"/>
                </a:ext>
              </a:extLst>
            </p:cNvPr>
            <p:cNvSpPr txBox="1"/>
            <p:nvPr/>
          </p:nvSpPr>
          <p:spPr>
            <a:xfrm>
              <a:off x="8359439" y="1080510"/>
              <a:ext cx="323162"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1" i="0" u="none" strike="noStrike" cap="none" spc="-100" normalizeH="0" dirty="0">
                  <a:ln>
                    <a:noFill/>
                  </a:ln>
                  <a:solidFill>
                    <a:schemeClr val="bg1"/>
                  </a:solidFill>
                  <a:effectLst/>
                  <a:uFillTx/>
                  <a:latin typeface="+mj-lt"/>
                  <a:ea typeface="+mj-ea"/>
                  <a:cs typeface="+mj-cs"/>
                  <a:sym typeface="Helvetica"/>
                </a:rPr>
                <a:t>47</a:t>
              </a:r>
            </a:p>
          </p:txBody>
        </p:sp>
      </p:grpSp>
      <p:grpSp>
        <p:nvGrpSpPr>
          <p:cNvPr id="98" name="Group 97">
            <a:extLst>
              <a:ext uri="{FF2B5EF4-FFF2-40B4-BE49-F238E27FC236}">
                <a16:creationId xmlns:a16="http://schemas.microsoft.com/office/drawing/2014/main" id="{010E377D-1344-8F40-9346-88DA4C506497}"/>
              </a:ext>
            </a:extLst>
          </p:cNvPr>
          <p:cNvGrpSpPr/>
          <p:nvPr/>
        </p:nvGrpSpPr>
        <p:grpSpPr>
          <a:xfrm>
            <a:off x="9570586" y="3057794"/>
            <a:ext cx="462979" cy="2961030"/>
            <a:chOff x="10492762" y="1385166"/>
            <a:chExt cx="594722" cy="4217402"/>
          </a:xfrm>
        </p:grpSpPr>
        <p:sp>
          <p:nvSpPr>
            <p:cNvPr id="118" name="Rectangle 117">
              <a:extLst>
                <a:ext uri="{FF2B5EF4-FFF2-40B4-BE49-F238E27FC236}">
                  <a16:creationId xmlns:a16="http://schemas.microsoft.com/office/drawing/2014/main" id="{EE6DF170-40C3-D148-BFD5-5BDB6DBED3D6}"/>
                </a:ext>
              </a:extLst>
            </p:cNvPr>
            <p:cNvSpPr/>
            <p:nvPr/>
          </p:nvSpPr>
          <p:spPr>
            <a:xfrm>
              <a:off x="10492762" y="1385166"/>
              <a:ext cx="594722" cy="4217402"/>
            </a:xfrm>
            <a:prstGeom prst="rect">
              <a:avLst/>
            </a:prstGeom>
            <a:solidFill>
              <a:srgbClr val="152024"/>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119" name="TextBox 118">
              <a:extLst>
                <a:ext uri="{FF2B5EF4-FFF2-40B4-BE49-F238E27FC236}">
                  <a16:creationId xmlns:a16="http://schemas.microsoft.com/office/drawing/2014/main" id="{CBC6A823-7980-7B47-AF53-0645356ACE71}"/>
                </a:ext>
              </a:extLst>
            </p:cNvPr>
            <p:cNvSpPr txBox="1"/>
            <p:nvPr/>
          </p:nvSpPr>
          <p:spPr>
            <a:xfrm>
              <a:off x="10628542" y="1448503"/>
              <a:ext cx="323162"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1" i="0" u="none" strike="noStrike" cap="none" spc="-100" normalizeH="0" dirty="0">
                  <a:ln>
                    <a:noFill/>
                  </a:ln>
                  <a:solidFill>
                    <a:schemeClr val="bg1"/>
                  </a:solidFill>
                  <a:effectLst/>
                  <a:uFillTx/>
                  <a:latin typeface="+mj-lt"/>
                  <a:ea typeface="+mj-ea"/>
                  <a:cs typeface="+mj-cs"/>
                  <a:sym typeface="Helvetica"/>
                </a:rPr>
                <a:t>42</a:t>
              </a:r>
            </a:p>
          </p:txBody>
        </p:sp>
      </p:grpSp>
      <p:pic>
        <p:nvPicPr>
          <p:cNvPr id="99" name="Picture 98">
            <a:extLst>
              <a:ext uri="{FF2B5EF4-FFF2-40B4-BE49-F238E27FC236}">
                <a16:creationId xmlns:a16="http://schemas.microsoft.com/office/drawing/2014/main" id="{A31CB3AF-5363-4141-AAC1-1BE8C42CA48C}"/>
              </a:ext>
            </a:extLst>
          </p:cNvPr>
          <p:cNvPicPr>
            <a:picLocks noChangeAspect="1"/>
          </p:cNvPicPr>
          <p:nvPr/>
        </p:nvPicPr>
        <p:blipFill>
          <a:blip r:embed="rId5"/>
          <a:stretch>
            <a:fillRect/>
          </a:stretch>
        </p:blipFill>
        <p:spPr>
          <a:xfrm>
            <a:off x="2284640" y="2423237"/>
            <a:ext cx="1766452" cy="2061703"/>
          </a:xfrm>
          <a:prstGeom prst="rect">
            <a:avLst/>
          </a:prstGeom>
        </p:spPr>
      </p:pic>
      <p:grpSp>
        <p:nvGrpSpPr>
          <p:cNvPr id="5" name="Group 4">
            <a:extLst>
              <a:ext uri="{FF2B5EF4-FFF2-40B4-BE49-F238E27FC236}">
                <a16:creationId xmlns:a16="http://schemas.microsoft.com/office/drawing/2014/main" id="{B6C87FF3-72CE-ED4C-B1B7-B8FB77B3B596}"/>
              </a:ext>
            </a:extLst>
          </p:cNvPr>
          <p:cNvGrpSpPr/>
          <p:nvPr/>
        </p:nvGrpSpPr>
        <p:grpSpPr>
          <a:xfrm>
            <a:off x="1320550" y="5860638"/>
            <a:ext cx="8832262" cy="822031"/>
            <a:chOff x="1320550" y="5860638"/>
            <a:chExt cx="8832262" cy="822031"/>
          </a:xfrm>
        </p:grpSpPr>
        <p:cxnSp>
          <p:nvCxnSpPr>
            <p:cNvPr id="67" name="Straight Connector 66">
              <a:extLst>
                <a:ext uri="{FF2B5EF4-FFF2-40B4-BE49-F238E27FC236}">
                  <a16:creationId xmlns:a16="http://schemas.microsoft.com/office/drawing/2014/main" id="{B322C61E-579C-9A40-B8C6-3C411D5C70BF}"/>
                </a:ext>
              </a:extLst>
            </p:cNvPr>
            <p:cNvCxnSpPr/>
            <p:nvPr/>
          </p:nvCxnSpPr>
          <p:spPr>
            <a:xfrm flipV="1">
              <a:off x="1320550" y="5860642"/>
              <a:ext cx="0" cy="281852"/>
            </a:xfrm>
            <a:prstGeom prst="line">
              <a:avLst/>
            </a:prstGeom>
            <a:noFill/>
            <a:ln w="25400" cap="flat">
              <a:solidFill>
                <a:schemeClr val="tx1"/>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71" name="TextBox 70">
              <a:extLst>
                <a:ext uri="{FF2B5EF4-FFF2-40B4-BE49-F238E27FC236}">
                  <a16:creationId xmlns:a16="http://schemas.microsoft.com/office/drawing/2014/main" id="{835C6D8D-D894-CC48-8316-D7DD9ACF31DF}"/>
                </a:ext>
              </a:extLst>
            </p:cNvPr>
            <p:cNvSpPr txBox="1"/>
            <p:nvPr/>
          </p:nvSpPr>
          <p:spPr>
            <a:xfrm>
              <a:off x="1720794" y="6361847"/>
              <a:ext cx="965966"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1" i="0" u="none" strike="noStrike" cap="none" spc="-100" normalizeH="0" dirty="0">
                  <a:ln>
                    <a:noFill/>
                  </a:ln>
                  <a:solidFill>
                    <a:srgbClr val="000000"/>
                  </a:solidFill>
                  <a:effectLst/>
                  <a:uFillTx/>
                  <a:latin typeface="+mj-lt"/>
                  <a:ea typeface="+mj-ea"/>
                  <a:cs typeface="+mj-cs"/>
                  <a:sym typeface="Helvetica"/>
                </a:rPr>
                <a:t>Spring </a:t>
              </a:r>
              <a:r>
                <a:rPr lang="en-US" sz="1400" b="1" spc="-100" dirty="0"/>
                <a:t>2019</a:t>
              </a:r>
              <a:endParaRPr kumimoji="0" lang="en-US" sz="1400" b="1" i="0" u="none" strike="noStrike" cap="none" spc="-100" normalizeH="0" dirty="0">
                <a:ln>
                  <a:noFill/>
                </a:ln>
                <a:solidFill>
                  <a:srgbClr val="000000"/>
                </a:solidFill>
                <a:effectLst/>
                <a:uFillTx/>
                <a:latin typeface="+mj-lt"/>
                <a:ea typeface="+mj-ea"/>
                <a:cs typeface="+mj-cs"/>
                <a:sym typeface="Helvetica"/>
              </a:endParaRPr>
            </a:p>
          </p:txBody>
        </p:sp>
        <p:sp>
          <p:nvSpPr>
            <p:cNvPr id="84" name="TextBox 83">
              <a:extLst>
                <a:ext uri="{FF2B5EF4-FFF2-40B4-BE49-F238E27FC236}">
                  <a16:creationId xmlns:a16="http://schemas.microsoft.com/office/drawing/2014/main" id="{0D6AC844-D69D-B34A-B556-B5CE5F90C327}"/>
                </a:ext>
              </a:extLst>
            </p:cNvPr>
            <p:cNvSpPr txBox="1"/>
            <p:nvPr/>
          </p:nvSpPr>
          <p:spPr>
            <a:xfrm>
              <a:off x="3604265" y="6374896"/>
              <a:ext cx="731927"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b="1" spc="-100" dirty="0"/>
                <a:t>Fall</a:t>
              </a:r>
              <a:r>
                <a:rPr kumimoji="0" lang="en-US" sz="1400" b="1" i="0" u="none" strike="noStrike" cap="none" spc="-100" normalizeH="0" dirty="0">
                  <a:ln>
                    <a:noFill/>
                  </a:ln>
                  <a:solidFill>
                    <a:srgbClr val="000000"/>
                  </a:solidFill>
                  <a:effectLst/>
                  <a:uFillTx/>
                  <a:latin typeface="+mj-lt"/>
                  <a:ea typeface="+mj-ea"/>
                  <a:cs typeface="+mj-cs"/>
                  <a:sym typeface="Helvetica"/>
                </a:rPr>
                <a:t> </a:t>
              </a:r>
              <a:r>
                <a:rPr lang="en-US" sz="1400" b="1" spc="-100" dirty="0"/>
                <a:t>2019</a:t>
              </a:r>
              <a:endParaRPr kumimoji="0" lang="en-US" sz="1400" b="1" i="0" u="none" strike="noStrike" cap="none" spc="-100" normalizeH="0" dirty="0">
                <a:ln>
                  <a:noFill/>
                </a:ln>
                <a:solidFill>
                  <a:srgbClr val="000000"/>
                </a:solidFill>
                <a:effectLst/>
                <a:uFillTx/>
                <a:latin typeface="+mj-lt"/>
                <a:ea typeface="+mj-ea"/>
                <a:cs typeface="+mj-cs"/>
                <a:sym typeface="Helvetica"/>
              </a:endParaRPr>
            </a:p>
          </p:txBody>
        </p:sp>
        <p:sp>
          <p:nvSpPr>
            <p:cNvPr id="85" name="TextBox 84">
              <a:extLst>
                <a:ext uri="{FF2B5EF4-FFF2-40B4-BE49-F238E27FC236}">
                  <a16:creationId xmlns:a16="http://schemas.microsoft.com/office/drawing/2014/main" id="{7FCBC141-5E6B-1C4E-9FD0-F1FF43B72B5C}"/>
                </a:ext>
              </a:extLst>
            </p:cNvPr>
            <p:cNvSpPr txBox="1"/>
            <p:nvPr/>
          </p:nvSpPr>
          <p:spPr>
            <a:xfrm>
              <a:off x="5280306" y="6374896"/>
              <a:ext cx="965965"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1" i="0" u="none" strike="noStrike" cap="none" spc="-100" normalizeH="0" dirty="0">
                  <a:ln>
                    <a:noFill/>
                  </a:ln>
                  <a:solidFill>
                    <a:srgbClr val="000000"/>
                  </a:solidFill>
                  <a:effectLst/>
                  <a:uFillTx/>
                  <a:latin typeface="+mj-lt"/>
                  <a:ea typeface="+mj-ea"/>
                  <a:cs typeface="+mj-cs"/>
                  <a:sym typeface="Helvetica"/>
                </a:rPr>
                <a:t>Spring </a:t>
              </a:r>
              <a:r>
                <a:rPr lang="en-US" sz="1400" b="1" spc="-100" dirty="0"/>
                <a:t>2020</a:t>
              </a:r>
              <a:endParaRPr kumimoji="0" lang="en-US" sz="1400" b="1" i="0" u="none" strike="noStrike" cap="none" spc="-100" normalizeH="0" dirty="0">
                <a:ln>
                  <a:noFill/>
                </a:ln>
                <a:solidFill>
                  <a:srgbClr val="000000"/>
                </a:solidFill>
                <a:effectLst/>
                <a:uFillTx/>
                <a:latin typeface="+mj-lt"/>
                <a:ea typeface="+mj-ea"/>
                <a:cs typeface="+mj-cs"/>
                <a:sym typeface="Helvetica"/>
              </a:endParaRPr>
            </a:p>
          </p:txBody>
        </p:sp>
        <p:sp>
          <p:nvSpPr>
            <p:cNvPr id="91" name="TextBox 90">
              <a:extLst>
                <a:ext uri="{FF2B5EF4-FFF2-40B4-BE49-F238E27FC236}">
                  <a16:creationId xmlns:a16="http://schemas.microsoft.com/office/drawing/2014/main" id="{D0C007EE-4795-7740-9CD5-277573812F8F}"/>
                </a:ext>
              </a:extLst>
            </p:cNvPr>
            <p:cNvSpPr txBox="1"/>
            <p:nvPr/>
          </p:nvSpPr>
          <p:spPr>
            <a:xfrm>
              <a:off x="7091834" y="6374896"/>
              <a:ext cx="731927"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1" i="0" u="none" strike="noStrike" cap="none" spc="-100" normalizeH="0" dirty="0">
                  <a:ln>
                    <a:noFill/>
                  </a:ln>
                  <a:solidFill>
                    <a:srgbClr val="000000"/>
                  </a:solidFill>
                  <a:effectLst/>
                  <a:uFillTx/>
                  <a:latin typeface="+mj-lt"/>
                  <a:ea typeface="+mj-ea"/>
                  <a:cs typeface="+mj-cs"/>
                  <a:sym typeface="Helvetica"/>
                </a:rPr>
                <a:t>Fall 2020</a:t>
              </a:r>
            </a:p>
          </p:txBody>
        </p:sp>
        <p:sp>
          <p:nvSpPr>
            <p:cNvPr id="93" name="TextBox 92">
              <a:extLst>
                <a:ext uri="{FF2B5EF4-FFF2-40B4-BE49-F238E27FC236}">
                  <a16:creationId xmlns:a16="http://schemas.microsoft.com/office/drawing/2014/main" id="{2492C41E-74B6-C84A-BE55-647979453D81}"/>
                </a:ext>
              </a:extLst>
            </p:cNvPr>
            <p:cNvSpPr txBox="1"/>
            <p:nvPr/>
          </p:nvSpPr>
          <p:spPr>
            <a:xfrm>
              <a:off x="8842250" y="6374896"/>
              <a:ext cx="965965"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1" i="0" u="none" strike="noStrike" cap="none" spc="-100" normalizeH="0" dirty="0">
                  <a:ln>
                    <a:noFill/>
                  </a:ln>
                  <a:solidFill>
                    <a:srgbClr val="000000"/>
                  </a:solidFill>
                  <a:effectLst/>
                  <a:uFillTx/>
                  <a:latin typeface="+mj-lt"/>
                  <a:ea typeface="+mj-ea"/>
                  <a:cs typeface="+mj-cs"/>
                  <a:sym typeface="Helvetica"/>
                </a:rPr>
                <a:t>Spring </a:t>
              </a:r>
              <a:r>
                <a:rPr lang="en-US" sz="1400" b="1" spc="-100" dirty="0"/>
                <a:t>2021</a:t>
              </a:r>
              <a:endParaRPr kumimoji="0" lang="en-US" sz="1400" b="1" i="0" u="none" strike="noStrike" cap="none" spc="-100" normalizeH="0" dirty="0">
                <a:ln>
                  <a:noFill/>
                </a:ln>
                <a:solidFill>
                  <a:srgbClr val="000000"/>
                </a:solidFill>
                <a:effectLst/>
                <a:uFillTx/>
                <a:latin typeface="+mj-lt"/>
                <a:ea typeface="+mj-ea"/>
                <a:cs typeface="+mj-cs"/>
                <a:sym typeface="Helvetica"/>
              </a:endParaRPr>
            </a:p>
          </p:txBody>
        </p:sp>
        <p:cxnSp>
          <p:nvCxnSpPr>
            <p:cNvPr id="100" name="Straight Connector 99">
              <a:extLst>
                <a:ext uri="{FF2B5EF4-FFF2-40B4-BE49-F238E27FC236}">
                  <a16:creationId xmlns:a16="http://schemas.microsoft.com/office/drawing/2014/main" id="{AD6EC9C0-2C25-8649-A518-8FA2474CDD34}"/>
                </a:ext>
              </a:extLst>
            </p:cNvPr>
            <p:cNvCxnSpPr/>
            <p:nvPr/>
          </p:nvCxnSpPr>
          <p:spPr>
            <a:xfrm flipV="1">
              <a:off x="3087003" y="5860641"/>
              <a:ext cx="0" cy="281852"/>
            </a:xfrm>
            <a:prstGeom prst="line">
              <a:avLst/>
            </a:prstGeom>
            <a:noFill/>
            <a:ln w="25400" cap="flat">
              <a:solidFill>
                <a:schemeClr val="tx1"/>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01" name="Straight Connector 100">
              <a:extLst>
                <a:ext uri="{FF2B5EF4-FFF2-40B4-BE49-F238E27FC236}">
                  <a16:creationId xmlns:a16="http://schemas.microsoft.com/office/drawing/2014/main" id="{59BBBF03-DB25-C34B-9425-CD753ED3D0F4}"/>
                </a:ext>
              </a:extLst>
            </p:cNvPr>
            <p:cNvCxnSpPr/>
            <p:nvPr/>
          </p:nvCxnSpPr>
          <p:spPr>
            <a:xfrm flipV="1">
              <a:off x="4853455" y="5860640"/>
              <a:ext cx="0" cy="281852"/>
            </a:xfrm>
            <a:prstGeom prst="line">
              <a:avLst/>
            </a:prstGeom>
            <a:noFill/>
            <a:ln w="25400" cap="flat">
              <a:solidFill>
                <a:schemeClr val="tx1"/>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02" name="Straight Connector 101">
              <a:extLst>
                <a:ext uri="{FF2B5EF4-FFF2-40B4-BE49-F238E27FC236}">
                  <a16:creationId xmlns:a16="http://schemas.microsoft.com/office/drawing/2014/main" id="{97698697-63AA-5443-B828-FAA5E65ED2BA}"/>
                </a:ext>
              </a:extLst>
            </p:cNvPr>
            <p:cNvCxnSpPr/>
            <p:nvPr/>
          </p:nvCxnSpPr>
          <p:spPr>
            <a:xfrm flipV="1">
              <a:off x="6619907" y="5860640"/>
              <a:ext cx="0" cy="281852"/>
            </a:xfrm>
            <a:prstGeom prst="line">
              <a:avLst/>
            </a:prstGeom>
            <a:noFill/>
            <a:ln w="25400" cap="flat">
              <a:solidFill>
                <a:schemeClr val="tx1"/>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03" name="Straight Connector 102">
              <a:extLst>
                <a:ext uri="{FF2B5EF4-FFF2-40B4-BE49-F238E27FC236}">
                  <a16:creationId xmlns:a16="http://schemas.microsoft.com/office/drawing/2014/main" id="{81A019F2-BE37-AC46-9C61-3C9A84E30ED9}"/>
                </a:ext>
              </a:extLst>
            </p:cNvPr>
            <p:cNvCxnSpPr/>
            <p:nvPr/>
          </p:nvCxnSpPr>
          <p:spPr>
            <a:xfrm flipV="1">
              <a:off x="8386360" y="5860639"/>
              <a:ext cx="0" cy="281852"/>
            </a:xfrm>
            <a:prstGeom prst="line">
              <a:avLst/>
            </a:prstGeom>
            <a:noFill/>
            <a:ln w="25400" cap="flat">
              <a:solidFill>
                <a:schemeClr val="tx1"/>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04" name="Straight Connector 103">
              <a:extLst>
                <a:ext uri="{FF2B5EF4-FFF2-40B4-BE49-F238E27FC236}">
                  <a16:creationId xmlns:a16="http://schemas.microsoft.com/office/drawing/2014/main" id="{44E4290D-1DCB-6E4C-89AD-F5F3444D53D9}"/>
                </a:ext>
              </a:extLst>
            </p:cNvPr>
            <p:cNvCxnSpPr/>
            <p:nvPr/>
          </p:nvCxnSpPr>
          <p:spPr>
            <a:xfrm flipV="1">
              <a:off x="10152812" y="5860638"/>
              <a:ext cx="0" cy="281852"/>
            </a:xfrm>
            <a:prstGeom prst="line">
              <a:avLst/>
            </a:prstGeom>
            <a:noFill/>
            <a:ln w="25400" cap="flat">
              <a:solidFill>
                <a:schemeClr val="tx1"/>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05" name="Straight Connector 104">
              <a:extLst>
                <a:ext uri="{FF2B5EF4-FFF2-40B4-BE49-F238E27FC236}">
                  <a16:creationId xmlns:a16="http://schemas.microsoft.com/office/drawing/2014/main" id="{A4985562-8EF6-C54D-8418-7E27601814CE}"/>
                </a:ext>
              </a:extLst>
            </p:cNvPr>
            <p:cNvCxnSpPr>
              <a:cxnSpLocks/>
            </p:cNvCxnSpPr>
            <p:nvPr/>
          </p:nvCxnSpPr>
          <p:spPr>
            <a:xfrm flipH="1">
              <a:off x="1320550" y="6021532"/>
              <a:ext cx="8832262" cy="1"/>
            </a:xfrm>
            <a:prstGeom prst="line">
              <a:avLst/>
            </a:prstGeom>
            <a:noFill/>
            <a:ln w="25400" cap="flat">
              <a:solidFill>
                <a:schemeClr val="tx1"/>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cxnSp>
      </p:grpSp>
      <p:grpSp>
        <p:nvGrpSpPr>
          <p:cNvPr id="3" name="Group 2">
            <a:extLst>
              <a:ext uri="{FF2B5EF4-FFF2-40B4-BE49-F238E27FC236}">
                <a16:creationId xmlns:a16="http://schemas.microsoft.com/office/drawing/2014/main" id="{33D66FB7-6C35-FF4D-B98D-971C7284C052}"/>
              </a:ext>
            </a:extLst>
          </p:cNvPr>
          <p:cNvGrpSpPr/>
          <p:nvPr/>
        </p:nvGrpSpPr>
        <p:grpSpPr>
          <a:xfrm>
            <a:off x="1047293" y="2690008"/>
            <a:ext cx="265454" cy="3076661"/>
            <a:chOff x="1047293" y="2690008"/>
            <a:chExt cx="265454" cy="3076661"/>
          </a:xfrm>
        </p:grpSpPr>
        <p:sp>
          <p:nvSpPr>
            <p:cNvPr id="106" name="TextBox 105">
              <a:extLst>
                <a:ext uri="{FF2B5EF4-FFF2-40B4-BE49-F238E27FC236}">
                  <a16:creationId xmlns:a16="http://schemas.microsoft.com/office/drawing/2014/main" id="{EE35D1D8-C381-9C43-8469-29AD28C98439}"/>
                </a:ext>
              </a:extLst>
            </p:cNvPr>
            <p:cNvSpPr txBox="1"/>
            <p:nvPr/>
          </p:nvSpPr>
          <p:spPr>
            <a:xfrm>
              <a:off x="1120756" y="5458896"/>
              <a:ext cx="178892"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b="1" spc="-100" dirty="0">
                  <a:solidFill>
                    <a:schemeClr val="tx1"/>
                  </a:solidFill>
                </a:rPr>
                <a:t>5</a:t>
              </a:r>
              <a:endParaRPr kumimoji="0" lang="en-US" sz="1400" b="1" i="0" u="none" strike="noStrike" cap="none" spc="-100" normalizeH="0" dirty="0">
                <a:ln>
                  <a:noFill/>
                </a:ln>
                <a:solidFill>
                  <a:schemeClr val="tx1"/>
                </a:solidFill>
                <a:effectLst/>
                <a:uFillTx/>
                <a:latin typeface="+mj-lt"/>
                <a:ea typeface="+mj-ea"/>
                <a:cs typeface="+mj-cs"/>
                <a:sym typeface="Helvetica"/>
              </a:endParaRPr>
            </a:p>
          </p:txBody>
        </p:sp>
        <p:sp>
          <p:nvSpPr>
            <p:cNvPr id="107" name="TextBox 106">
              <a:extLst>
                <a:ext uri="{FF2B5EF4-FFF2-40B4-BE49-F238E27FC236}">
                  <a16:creationId xmlns:a16="http://schemas.microsoft.com/office/drawing/2014/main" id="{89BF3342-998E-7242-9D64-0951C90A824E}"/>
                </a:ext>
              </a:extLst>
            </p:cNvPr>
            <p:cNvSpPr txBox="1"/>
            <p:nvPr/>
          </p:nvSpPr>
          <p:spPr>
            <a:xfrm>
              <a:off x="1047294" y="5132658"/>
              <a:ext cx="26545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b="1" spc="-100" dirty="0">
                  <a:solidFill>
                    <a:schemeClr val="tx1"/>
                  </a:solidFill>
                </a:rPr>
                <a:t>10</a:t>
              </a:r>
              <a:endParaRPr kumimoji="0" lang="en-US" sz="1400" b="1" i="0" u="none" strike="noStrike" cap="none" spc="-100" normalizeH="0" dirty="0">
                <a:ln>
                  <a:noFill/>
                </a:ln>
                <a:solidFill>
                  <a:schemeClr val="tx1"/>
                </a:solidFill>
                <a:effectLst/>
                <a:uFillTx/>
                <a:latin typeface="+mj-lt"/>
                <a:ea typeface="+mj-ea"/>
                <a:cs typeface="+mj-cs"/>
                <a:sym typeface="Helvetica"/>
              </a:endParaRPr>
            </a:p>
          </p:txBody>
        </p:sp>
        <p:sp>
          <p:nvSpPr>
            <p:cNvPr id="108" name="TextBox 107">
              <a:extLst>
                <a:ext uri="{FF2B5EF4-FFF2-40B4-BE49-F238E27FC236}">
                  <a16:creationId xmlns:a16="http://schemas.microsoft.com/office/drawing/2014/main" id="{3E1CAD02-DBF0-FA42-A18A-DD5246285565}"/>
                </a:ext>
              </a:extLst>
            </p:cNvPr>
            <p:cNvSpPr txBox="1"/>
            <p:nvPr/>
          </p:nvSpPr>
          <p:spPr>
            <a:xfrm>
              <a:off x="1047294" y="4831342"/>
              <a:ext cx="26545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b="1" spc="-100" dirty="0">
                  <a:solidFill>
                    <a:schemeClr val="tx1"/>
                  </a:solidFill>
                </a:rPr>
                <a:t>15</a:t>
              </a:r>
              <a:endParaRPr kumimoji="0" lang="en-US" sz="1400" b="1" i="0" u="none" strike="noStrike" cap="none" spc="-100" normalizeH="0" dirty="0">
                <a:ln>
                  <a:noFill/>
                </a:ln>
                <a:solidFill>
                  <a:schemeClr val="tx1"/>
                </a:solidFill>
                <a:effectLst/>
                <a:uFillTx/>
                <a:latin typeface="+mj-lt"/>
                <a:ea typeface="+mj-ea"/>
                <a:cs typeface="+mj-cs"/>
                <a:sym typeface="Helvetica"/>
              </a:endParaRPr>
            </a:p>
          </p:txBody>
        </p:sp>
        <p:sp>
          <p:nvSpPr>
            <p:cNvPr id="109" name="TextBox 108">
              <a:extLst>
                <a:ext uri="{FF2B5EF4-FFF2-40B4-BE49-F238E27FC236}">
                  <a16:creationId xmlns:a16="http://schemas.microsoft.com/office/drawing/2014/main" id="{CAA16F0B-1C6A-A948-ADAA-C732F8D176C6}"/>
                </a:ext>
              </a:extLst>
            </p:cNvPr>
            <p:cNvSpPr txBox="1"/>
            <p:nvPr/>
          </p:nvSpPr>
          <p:spPr>
            <a:xfrm>
              <a:off x="1047294" y="4526906"/>
              <a:ext cx="26545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b="1" spc="-100" dirty="0">
                  <a:solidFill>
                    <a:schemeClr val="tx1"/>
                  </a:solidFill>
                </a:rPr>
                <a:t>20</a:t>
              </a:r>
              <a:endParaRPr kumimoji="0" lang="en-US" sz="1400" b="1" i="0" u="none" strike="noStrike" cap="none" spc="-100" normalizeH="0" dirty="0">
                <a:ln>
                  <a:noFill/>
                </a:ln>
                <a:solidFill>
                  <a:schemeClr val="tx1"/>
                </a:solidFill>
                <a:effectLst/>
                <a:uFillTx/>
                <a:latin typeface="+mj-lt"/>
                <a:ea typeface="+mj-ea"/>
                <a:cs typeface="+mj-cs"/>
                <a:sym typeface="Helvetica"/>
              </a:endParaRPr>
            </a:p>
          </p:txBody>
        </p:sp>
        <p:sp>
          <p:nvSpPr>
            <p:cNvPr id="110" name="TextBox 109">
              <a:extLst>
                <a:ext uri="{FF2B5EF4-FFF2-40B4-BE49-F238E27FC236}">
                  <a16:creationId xmlns:a16="http://schemas.microsoft.com/office/drawing/2014/main" id="{5C8381FC-FDA5-1D4E-8114-149500C5A855}"/>
                </a:ext>
              </a:extLst>
            </p:cNvPr>
            <p:cNvSpPr txBox="1"/>
            <p:nvPr/>
          </p:nvSpPr>
          <p:spPr>
            <a:xfrm>
              <a:off x="1047294" y="4217937"/>
              <a:ext cx="26545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b="1" spc="-100" dirty="0">
                  <a:solidFill>
                    <a:schemeClr val="tx1"/>
                  </a:solidFill>
                </a:rPr>
                <a:t>25</a:t>
              </a:r>
              <a:endParaRPr kumimoji="0" lang="en-US" sz="1400" b="1" i="0" u="none" strike="noStrike" cap="none" spc="-100" normalizeH="0" dirty="0">
                <a:ln>
                  <a:noFill/>
                </a:ln>
                <a:solidFill>
                  <a:schemeClr val="tx1"/>
                </a:solidFill>
                <a:effectLst/>
                <a:uFillTx/>
                <a:latin typeface="+mj-lt"/>
                <a:ea typeface="+mj-ea"/>
                <a:cs typeface="+mj-cs"/>
                <a:sym typeface="Helvetica"/>
              </a:endParaRPr>
            </a:p>
          </p:txBody>
        </p:sp>
        <p:sp>
          <p:nvSpPr>
            <p:cNvPr id="111" name="TextBox 110">
              <a:extLst>
                <a:ext uri="{FF2B5EF4-FFF2-40B4-BE49-F238E27FC236}">
                  <a16:creationId xmlns:a16="http://schemas.microsoft.com/office/drawing/2014/main" id="{83A38AE0-2B54-F34A-B502-3CAF80965335}"/>
                </a:ext>
              </a:extLst>
            </p:cNvPr>
            <p:cNvSpPr txBox="1"/>
            <p:nvPr/>
          </p:nvSpPr>
          <p:spPr>
            <a:xfrm>
              <a:off x="1047294" y="3901313"/>
              <a:ext cx="26545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b="1" spc="-100" dirty="0">
                  <a:solidFill>
                    <a:schemeClr val="tx1"/>
                  </a:solidFill>
                </a:rPr>
                <a:t>30</a:t>
              </a:r>
              <a:endParaRPr kumimoji="0" lang="en-US" sz="1400" b="1" i="0" u="none" strike="noStrike" cap="none" spc="-100" normalizeH="0" dirty="0">
                <a:ln>
                  <a:noFill/>
                </a:ln>
                <a:solidFill>
                  <a:schemeClr val="tx1"/>
                </a:solidFill>
                <a:effectLst/>
                <a:uFillTx/>
                <a:latin typeface="+mj-lt"/>
                <a:ea typeface="+mj-ea"/>
                <a:cs typeface="+mj-cs"/>
                <a:sym typeface="Helvetica"/>
              </a:endParaRPr>
            </a:p>
          </p:txBody>
        </p:sp>
        <p:sp>
          <p:nvSpPr>
            <p:cNvPr id="112" name="TextBox 111">
              <a:extLst>
                <a:ext uri="{FF2B5EF4-FFF2-40B4-BE49-F238E27FC236}">
                  <a16:creationId xmlns:a16="http://schemas.microsoft.com/office/drawing/2014/main" id="{044F8D48-5CF6-F84F-A443-1D7233551C19}"/>
                </a:ext>
              </a:extLst>
            </p:cNvPr>
            <p:cNvSpPr txBox="1"/>
            <p:nvPr/>
          </p:nvSpPr>
          <p:spPr>
            <a:xfrm>
              <a:off x="1047294" y="3600905"/>
              <a:ext cx="26545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b="1" spc="-100" dirty="0">
                  <a:solidFill>
                    <a:schemeClr val="tx1"/>
                  </a:solidFill>
                </a:rPr>
                <a:t>35</a:t>
              </a:r>
              <a:endParaRPr kumimoji="0" lang="en-US" sz="1400" b="1" i="0" u="none" strike="noStrike" cap="none" spc="-100" normalizeH="0" dirty="0">
                <a:ln>
                  <a:noFill/>
                </a:ln>
                <a:solidFill>
                  <a:schemeClr val="tx1"/>
                </a:solidFill>
                <a:effectLst/>
                <a:uFillTx/>
                <a:latin typeface="+mj-lt"/>
                <a:ea typeface="+mj-ea"/>
                <a:cs typeface="+mj-cs"/>
                <a:sym typeface="Helvetica"/>
              </a:endParaRPr>
            </a:p>
          </p:txBody>
        </p:sp>
        <p:sp>
          <p:nvSpPr>
            <p:cNvPr id="113" name="TextBox 112">
              <a:extLst>
                <a:ext uri="{FF2B5EF4-FFF2-40B4-BE49-F238E27FC236}">
                  <a16:creationId xmlns:a16="http://schemas.microsoft.com/office/drawing/2014/main" id="{9341B60C-5F71-134B-8AFB-4977670A183B}"/>
                </a:ext>
              </a:extLst>
            </p:cNvPr>
            <p:cNvSpPr txBox="1"/>
            <p:nvPr/>
          </p:nvSpPr>
          <p:spPr>
            <a:xfrm>
              <a:off x="1047293" y="3303147"/>
              <a:ext cx="26545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b="1" spc="-100" dirty="0">
                  <a:solidFill>
                    <a:schemeClr val="tx1"/>
                  </a:solidFill>
                </a:rPr>
                <a:t>40</a:t>
              </a:r>
              <a:endParaRPr kumimoji="0" lang="en-US" sz="1400" b="1" i="0" u="none" strike="noStrike" cap="none" spc="-100" normalizeH="0" dirty="0">
                <a:ln>
                  <a:noFill/>
                </a:ln>
                <a:solidFill>
                  <a:schemeClr val="tx1"/>
                </a:solidFill>
                <a:effectLst/>
                <a:uFillTx/>
                <a:latin typeface="+mj-lt"/>
                <a:ea typeface="+mj-ea"/>
                <a:cs typeface="+mj-cs"/>
                <a:sym typeface="Helvetica"/>
              </a:endParaRPr>
            </a:p>
          </p:txBody>
        </p:sp>
        <p:sp>
          <p:nvSpPr>
            <p:cNvPr id="114" name="TextBox 113">
              <a:extLst>
                <a:ext uri="{FF2B5EF4-FFF2-40B4-BE49-F238E27FC236}">
                  <a16:creationId xmlns:a16="http://schemas.microsoft.com/office/drawing/2014/main" id="{E4BD7E03-F840-CD49-A214-C4AE35163404}"/>
                </a:ext>
              </a:extLst>
            </p:cNvPr>
            <p:cNvSpPr txBox="1"/>
            <p:nvPr/>
          </p:nvSpPr>
          <p:spPr>
            <a:xfrm>
              <a:off x="1047294" y="2986728"/>
              <a:ext cx="26545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b="1" spc="-100" dirty="0">
                  <a:solidFill>
                    <a:schemeClr val="tx1"/>
                  </a:solidFill>
                </a:rPr>
                <a:t>45</a:t>
              </a:r>
              <a:endParaRPr kumimoji="0" lang="en-US" sz="1400" b="1" i="0" u="none" strike="noStrike" cap="none" spc="-100" normalizeH="0" dirty="0">
                <a:ln>
                  <a:noFill/>
                </a:ln>
                <a:solidFill>
                  <a:schemeClr val="tx1"/>
                </a:solidFill>
                <a:effectLst/>
                <a:uFillTx/>
                <a:latin typeface="+mj-lt"/>
                <a:ea typeface="+mj-ea"/>
                <a:cs typeface="+mj-cs"/>
                <a:sym typeface="Helvetica"/>
              </a:endParaRPr>
            </a:p>
          </p:txBody>
        </p:sp>
        <p:sp>
          <p:nvSpPr>
            <p:cNvPr id="115" name="TextBox 114">
              <a:extLst>
                <a:ext uri="{FF2B5EF4-FFF2-40B4-BE49-F238E27FC236}">
                  <a16:creationId xmlns:a16="http://schemas.microsoft.com/office/drawing/2014/main" id="{5AB176C3-6D45-204D-BFE6-C689C6CDE536}"/>
                </a:ext>
              </a:extLst>
            </p:cNvPr>
            <p:cNvSpPr txBox="1"/>
            <p:nvPr/>
          </p:nvSpPr>
          <p:spPr>
            <a:xfrm>
              <a:off x="1047294" y="2690008"/>
              <a:ext cx="26545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b="1" spc="-100" dirty="0">
                  <a:solidFill>
                    <a:schemeClr val="tx1"/>
                  </a:solidFill>
                </a:rPr>
                <a:t>50</a:t>
              </a:r>
              <a:endParaRPr kumimoji="0" lang="en-US" sz="1400" b="1" i="0" u="none" strike="noStrike" cap="none" spc="-100" normalizeH="0" dirty="0">
                <a:ln>
                  <a:noFill/>
                </a:ln>
                <a:solidFill>
                  <a:schemeClr val="tx1"/>
                </a:solidFill>
                <a:effectLst/>
                <a:uFillTx/>
                <a:latin typeface="+mj-lt"/>
                <a:ea typeface="+mj-ea"/>
                <a:cs typeface="+mj-cs"/>
                <a:sym typeface="Helvetica"/>
              </a:endParaRPr>
            </a:p>
          </p:txBody>
        </p:sp>
      </p:grpSp>
      <p:sp>
        <p:nvSpPr>
          <p:cNvPr id="128" name="TextBox 127">
            <a:extLst>
              <a:ext uri="{FF2B5EF4-FFF2-40B4-BE49-F238E27FC236}">
                <a16:creationId xmlns:a16="http://schemas.microsoft.com/office/drawing/2014/main" id="{70581CC6-57B1-214E-8A9E-3CE28BB29C1F}"/>
              </a:ext>
            </a:extLst>
          </p:cNvPr>
          <p:cNvSpPr txBox="1"/>
          <p:nvPr/>
        </p:nvSpPr>
        <p:spPr>
          <a:xfrm rot="16200000">
            <a:off x="-904141" y="4085263"/>
            <a:ext cx="3144447"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1" i="0" u="none" strike="noStrike" cap="none" normalizeH="0" dirty="0">
                <a:ln>
                  <a:noFill/>
                </a:ln>
                <a:solidFill>
                  <a:schemeClr val="tx1"/>
                </a:solidFill>
                <a:effectLst/>
                <a:uFillTx/>
                <a:latin typeface="+mj-lt"/>
                <a:ea typeface="+mj-ea"/>
                <a:cs typeface="+mj-cs"/>
                <a:sym typeface="Helvetica"/>
              </a:rPr>
              <a:t>EMPLOYEE SATISFACTION (</a:t>
            </a:r>
            <a:r>
              <a:rPr kumimoji="0" lang="en-US" sz="1400" b="1" i="0" u="none" strike="noStrike" cap="none" normalizeH="0" dirty="0" err="1">
                <a:ln>
                  <a:noFill/>
                </a:ln>
                <a:solidFill>
                  <a:schemeClr val="tx1"/>
                </a:solidFill>
                <a:effectLst/>
                <a:uFillTx/>
                <a:latin typeface="+mj-lt"/>
                <a:ea typeface="+mj-ea"/>
                <a:cs typeface="+mj-cs"/>
                <a:sym typeface="Helvetica"/>
              </a:rPr>
              <a:t>eNPS</a:t>
            </a:r>
            <a:r>
              <a:rPr lang="en-US" sz="1400" b="1" dirty="0">
                <a:solidFill>
                  <a:schemeClr val="tx1"/>
                </a:solidFill>
              </a:rPr>
              <a:t>)</a:t>
            </a:r>
            <a:endParaRPr kumimoji="0" lang="en-US" sz="1400" b="1" i="0" u="none" strike="noStrike" cap="none" normalizeH="0" dirty="0">
              <a:ln>
                <a:noFill/>
              </a:ln>
              <a:solidFill>
                <a:schemeClr val="tx1"/>
              </a:solidFill>
              <a:effectLst/>
              <a:uFillTx/>
              <a:latin typeface="+mj-lt"/>
              <a:ea typeface="+mj-ea"/>
              <a:cs typeface="+mj-cs"/>
              <a:sym typeface="Helvetica"/>
            </a:endParaRPr>
          </a:p>
        </p:txBody>
      </p:sp>
      <p:grpSp>
        <p:nvGrpSpPr>
          <p:cNvPr id="12" name="Group 11">
            <a:extLst>
              <a:ext uri="{FF2B5EF4-FFF2-40B4-BE49-F238E27FC236}">
                <a16:creationId xmlns:a16="http://schemas.microsoft.com/office/drawing/2014/main" id="{7BDE6FC7-9B4A-0A4B-9997-04FB87B3D4C3}"/>
              </a:ext>
            </a:extLst>
          </p:cNvPr>
          <p:cNvGrpSpPr/>
          <p:nvPr/>
        </p:nvGrpSpPr>
        <p:grpSpPr>
          <a:xfrm>
            <a:off x="10044016" y="3957823"/>
            <a:ext cx="1562894" cy="1181292"/>
            <a:chOff x="10044016" y="3957823"/>
            <a:chExt cx="1562894" cy="1181292"/>
          </a:xfrm>
        </p:grpSpPr>
        <p:sp>
          <p:nvSpPr>
            <p:cNvPr id="2" name="Oval 1">
              <a:extLst>
                <a:ext uri="{FF2B5EF4-FFF2-40B4-BE49-F238E27FC236}">
                  <a16:creationId xmlns:a16="http://schemas.microsoft.com/office/drawing/2014/main" id="{3DE220A9-5AD0-1145-868C-9E2ED19F6F1F}"/>
                </a:ext>
              </a:extLst>
            </p:cNvPr>
            <p:cNvSpPr/>
            <p:nvPr/>
          </p:nvSpPr>
          <p:spPr>
            <a:xfrm>
              <a:off x="10044016" y="3957823"/>
              <a:ext cx="190384" cy="190384"/>
            </a:xfrm>
            <a:prstGeom prst="ellipse">
              <a:avLst/>
            </a:prstGeom>
            <a:solidFill>
              <a:srgbClr val="FFFFFF"/>
            </a:solidFill>
            <a:ln w="25400" cap="flat">
              <a:solidFill>
                <a:srgbClr val="02AF60"/>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cxnSp>
          <p:nvCxnSpPr>
            <p:cNvPr id="4" name="Straight Connector 3">
              <a:extLst>
                <a:ext uri="{FF2B5EF4-FFF2-40B4-BE49-F238E27FC236}">
                  <a16:creationId xmlns:a16="http://schemas.microsoft.com/office/drawing/2014/main" id="{EA4ED7C7-BD6F-3E40-B171-514FF46D9743}"/>
                </a:ext>
              </a:extLst>
            </p:cNvPr>
            <p:cNvCxnSpPr>
              <a:cxnSpLocks/>
              <a:stCxn id="2" idx="6"/>
            </p:cNvCxnSpPr>
            <p:nvPr/>
          </p:nvCxnSpPr>
          <p:spPr>
            <a:xfrm>
              <a:off x="10234400" y="4053015"/>
              <a:ext cx="693159" cy="2038"/>
            </a:xfrm>
            <a:prstGeom prst="line">
              <a:avLst/>
            </a:prstGeom>
            <a:noFill/>
            <a:ln w="25400" cap="flat">
              <a:solidFill>
                <a:srgbClr val="02AF60"/>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29" name="TextBox 128">
              <a:extLst>
                <a:ext uri="{FF2B5EF4-FFF2-40B4-BE49-F238E27FC236}">
                  <a16:creationId xmlns:a16="http://schemas.microsoft.com/office/drawing/2014/main" id="{E2374CBF-266B-0541-AA1B-AF3FA2A063BC}"/>
                </a:ext>
              </a:extLst>
            </p:cNvPr>
            <p:cNvSpPr txBox="1"/>
            <p:nvPr/>
          </p:nvSpPr>
          <p:spPr>
            <a:xfrm>
              <a:off x="10248209" y="4615899"/>
              <a:ext cx="1358701"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1" i="0" u="none" strike="noStrike" cap="none" spc="-100" normalizeH="0" dirty="0">
                  <a:ln>
                    <a:noFill/>
                  </a:ln>
                  <a:solidFill>
                    <a:srgbClr val="02AF60"/>
                  </a:solidFill>
                  <a:effectLst/>
                  <a:uFillTx/>
                  <a:latin typeface="+mj-lt"/>
                  <a:ea typeface="+mj-ea"/>
                  <a:cs typeface="+mj-cs"/>
                  <a:sym typeface="Helvetica"/>
                </a:rPr>
                <a:t>STOCK </a:t>
              </a:r>
            </a:p>
            <a:p>
              <a:pPr marL="0" marR="0" indent="0" algn="ctr" defTabSz="914400" rtl="0" fontAlgn="auto" latinLnBrk="0" hangingPunct="0">
                <a:lnSpc>
                  <a:spcPct val="100000"/>
                </a:lnSpc>
                <a:spcBef>
                  <a:spcPts val="0"/>
                </a:spcBef>
                <a:spcAft>
                  <a:spcPts val="0"/>
                </a:spcAft>
                <a:buClrTx/>
                <a:buSzTx/>
                <a:buFontTx/>
                <a:buNone/>
                <a:tabLst/>
              </a:pPr>
              <a:r>
                <a:rPr kumimoji="0" lang="en-US" sz="1400" b="1" i="0" u="none" strike="noStrike" cap="none" spc="-100" normalizeH="0" dirty="0">
                  <a:ln>
                    <a:noFill/>
                  </a:ln>
                  <a:solidFill>
                    <a:srgbClr val="02AF60"/>
                  </a:solidFill>
                  <a:effectLst/>
                  <a:uFillTx/>
                  <a:latin typeface="+mj-lt"/>
                  <a:ea typeface="+mj-ea"/>
                  <a:cs typeface="+mj-cs"/>
                  <a:sym typeface="Helvetica"/>
                </a:rPr>
                <a:t>PERFORMANCE</a:t>
              </a:r>
            </a:p>
          </p:txBody>
        </p:sp>
        <p:cxnSp>
          <p:nvCxnSpPr>
            <p:cNvPr id="130" name="Straight Connector 129">
              <a:extLst>
                <a:ext uri="{FF2B5EF4-FFF2-40B4-BE49-F238E27FC236}">
                  <a16:creationId xmlns:a16="http://schemas.microsoft.com/office/drawing/2014/main" id="{863F00D0-8DA4-5B4E-B4CC-17588A0A327A}"/>
                </a:ext>
              </a:extLst>
            </p:cNvPr>
            <p:cNvCxnSpPr>
              <a:cxnSpLocks/>
            </p:cNvCxnSpPr>
            <p:nvPr/>
          </p:nvCxnSpPr>
          <p:spPr>
            <a:xfrm flipV="1">
              <a:off x="10921339" y="4053015"/>
              <a:ext cx="0" cy="509009"/>
            </a:xfrm>
            <a:prstGeom prst="line">
              <a:avLst/>
            </a:prstGeom>
            <a:noFill/>
            <a:ln w="25400" cap="flat">
              <a:solidFill>
                <a:srgbClr val="02AF60"/>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3673458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2000"/>
                                        <p:tgtEl>
                                          <p:spTgt spid="6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A0EE2635-DE91-8046-9949-15E13EE07F47}"/>
              </a:ext>
            </a:extLst>
          </p:cNvPr>
          <p:cNvSpPr/>
          <p:nvPr/>
        </p:nvSpPr>
        <p:spPr>
          <a:xfrm>
            <a:off x="0" y="1051124"/>
            <a:ext cx="12192000" cy="2126131"/>
          </a:xfrm>
          <a:prstGeom prst="rect">
            <a:avLst/>
          </a:prstGeom>
          <a:solidFill>
            <a:srgbClr val="3D506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48" name="Rectangle 47">
            <a:extLst>
              <a:ext uri="{FF2B5EF4-FFF2-40B4-BE49-F238E27FC236}">
                <a16:creationId xmlns:a16="http://schemas.microsoft.com/office/drawing/2014/main" id="{1328BEF7-3C04-F331-C8D0-63E066E52695}"/>
              </a:ext>
            </a:extLst>
          </p:cNvPr>
          <p:cNvSpPr/>
          <p:nvPr/>
        </p:nvSpPr>
        <p:spPr>
          <a:xfrm flipV="1">
            <a:off x="-1153" y="3177256"/>
            <a:ext cx="12192000" cy="8880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28" name="Rectangle 27">
            <a:extLst>
              <a:ext uri="{FF2B5EF4-FFF2-40B4-BE49-F238E27FC236}">
                <a16:creationId xmlns:a16="http://schemas.microsoft.com/office/drawing/2014/main" id="{3050BBB1-2C07-3F42-ACD0-F3B132CA56A9}"/>
              </a:ext>
            </a:extLst>
          </p:cNvPr>
          <p:cNvSpPr/>
          <p:nvPr/>
        </p:nvSpPr>
        <p:spPr>
          <a:xfrm flipV="1">
            <a:off x="-1153" y="3177254"/>
            <a:ext cx="12192000" cy="3680742"/>
          </a:xfrm>
          <a:prstGeom prst="rect">
            <a:avLst/>
          </a:prstGeom>
          <a:solidFill>
            <a:schemeClr val="tx1">
              <a:alpha val="24862"/>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24" name="Rectangle 23">
            <a:extLst>
              <a:ext uri="{FF2B5EF4-FFF2-40B4-BE49-F238E27FC236}">
                <a16:creationId xmlns:a16="http://schemas.microsoft.com/office/drawing/2014/main" id="{2ED27691-C18B-ED4A-BD2B-D86E10F50C60}"/>
              </a:ext>
            </a:extLst>
          </p:cNvPr>
          <p:cNvSpPr/>
          <p:nvPr/>
        </p:nvSpPr>
        <p:spPr>
          <a:xfrm flipV="1">
            <a:off x="0" y="975053"/>
            <a:ext cx="12192000" cy="88800"/>
          </a:xfrm>
          <a:prstGeom prst="rect">
            <a:avLst/>
          </a:prstGeom>
          <a:solidFill>
            <a:srgbClr val="AEBB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grpSp>
        <p:nvGrpSpPr>
          <p:cNvPr id="38" name="Group 37">
            <a:extLst>
              <a:ext uri="{FF2B5EF4-FFF2-40B4-BE49-F238E27FC236}">
                <a16:creationId xmlns:a16="http://schemas.microsoft.com/office/drawing/2014/main" id="{76241F22-CB3B-B345-B038-02C90B852778}"/>
              </a:ext>
            </a:extLst>
          </p:cNvPr>
          <p:cNvGrpSpPr/>
          <p:nvPr/>
        </p:nvGrpSpPr>
        <p:grpSpPr>
          <a:xfrm>
            <a:off x="10554146" y="277817"/>
            <a:ext cx="1266225" cy="412009"/>
            <a:chOff x="5753481" y="6085577"/>
            <a:chExt cx="1465054" cy="476705"/>
          </a:xfrm>
        </p:grpSpPr>
        <p:pic>
          <p:nvPicPr>
            <p:cNvPr id="39" name="Picture 38">
              <a:extLst>
                <a:ext uri="{FF2B5EF4-FFF2-40B4-BE49-F238E27FC236}">
                  <a16:creationId xmlns:a16="http://schemas.microsoft.com/office/drawing/2014/main" id="{EC02B279-0B43-AE41-9282-B493D58B2223}"/>
                </a:ext>
              </a:extLst>
            </p:cNvPr>
            <p:cNvPicPr>
              <a:picLocks noChangeAspect="1"/>
            </p:cNvPicPr>
            <p:nvPr/>
          </p:nvPicPr>
          <p:blipFill rotWithShape="1">
            <a:blip r:embed="rId3"/>
            <a:srcRect b="14445"/>
            <a:stretch/>
          </p:blipFill>
          <p:spPr>
            <a:xfrm>
              <a:off x="6221513" y="6085577"/>
              <a:ext cx="528989" cy="311971"/>
            </a:xfrm>
            <a:prstGeom prst="rect">
              <a:avLst/>
            </a:prstGeom>
          </p:spPr>
        </p:pic>
        <p:pic>
          <p:nvPicPr>
            <p:cNvPr id="40" name="Picture 39">
              <a:extLst>
                <a:ext uri="{FF2B5EF4-FFF2-40B4-BE49-F238E27FC236}">
                  <a16:creationId xmlns:a16="http://schemas.microsoft.com/office/drawing/2014/main" id="{647E4085-1162-1442-AC12-499936DA7CA7}"/>
                </a:ext>
              </a:extLst>
            </p:cNvPr>
            <p:cNvPicPr>
              <a:picLocks noChangeAspect="1"/>
            </p:cNvPicPr>
            <p:nvPr/>
          </p:nvPicPr>
          <p:blipFill rotWithShape="1">
            <a:blip r:embed="rId3"/>
            <a:srcRect t="85555"/>
            <a:stretch/>
          </p:blipFill>
          <p:spPr>
            <a:xfrm>
              <a:off x="5753481" y="6397548"/>
              <a:ext cx="1465054" cy="164734"/>
            </a:xfrm>
            <a:prstGeom prst="rect">
              <a:avLst/>
            </a:prstGeom>
          </p:spPr>
        </p:pic>
      </p:grpSp>
      <p:grpSp>
        <p:nvGrpSpPr>
          <p:cNvPr id="44" name="Group 43">
            <a:extLst>
              <a:ext uri="{FF2B5EF4-FFF2-40B4-BE49-F238E27FC236}">
                <a16:creationId xmlns:a16="http://schemas.microsoft.com/office/drawing/2014/main" id="{DBB85BB7-098C-37D1-3865-785413FDF61C}"/>
              </a:ext>
            </a:extLst>
          </p:cNvPr>
          <p:cNvGrpSpPr/>
          <p:nvPr/>
        </p:nvGrpSpPr>
        <p:grpSpPr>
          <a:xfrm>
            <a:off x="1278559" y="3658859"/>
            <a:ext cx="9768832" cy="643450"/>
            <a:chOff x="1278559" y="3027499"/>
            <a:chExt cx="9768832" cy="643450"/>
          </a:xfrm>
        </p:grpSpPr>
        <p:sp>
          <p:nvSpPr>
            <p:cNvPr id="8" name="TextBox 7">
              <a:extLst>
                <a:ext uri="{FF2B5EF4-FFF2-40B4-BE49-F238E27FC236}">
                  <a16:creationId xmlns:a16="http://schemas.microsoft.com/office/drawing/2014/main" id="{34AFE49C-0A9A-F918-B74C-073716B97212}"/>
                </a:ext>
              </a:extLst>
            </p:cNvPr>
            <p:cNvSpPr txBox="1"/>
            <p:nvPr/>
          </p:nvSpPr>
          <p:spPr>
            <a:xfrm>
              <a:off x="1278559" y="3033489"/>
              <a:ext cx="1515797"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500" b="1" spc="-100" dirty="0">
                  <a:solidFill>
                    <a:schemeClr val="bg1"/>
                  </a:solidFill>
                  <a:latin typeface="Source Sans Pro Black" panose="020B0503030403020204" pitchFamily="34" charset="0"/>
                  <a:ea typeface="Arial" charset="0"/>
                  <a:cs typeface="Arial Black" panose="020B0604020202020204" pitchFamily="34" charset="0"/>
                </a:rPr>
                <a:t>ACCURATE</a:t>
              </a:r>
            </a:p>
          </p:txBody>
        </p:sp>
        <p:cxnSp>
          <p:nvCxnSpPr>
            <p:cNvPr id="10" name="Straight Connector 9">
              <a:extLst>
                <a:ext uri="{FF2B5EF4-FFF2-40B4-BE49-F238E27FC236}">
                  <a16:creationId xmlns:a16="http://schemas.microsoft.com/office/drawing/2014/main" id="{994A7B95-0F30-31B4-4F10-4ACEDB28C710}"/>
                </a:ext>
              </a:extLst>
            </p:cNvPr>
            <p:cNvCxnSpPr>
              <a:cxnSpLocks/>
            </p:cNvCxnSpPr>
            <p:nvPr/>
          </p:nvCxnSpPr>
          <p:spPr>
            <a:xfrm>
              <a:off x="3931252" y="3136993"/>
              <a:ext cx="0" cy="533956"/>
            </a:xfrm>
            <a:prstGeom prst="line">
              <a:avLst/>
            </a:prstGeom>
            <a:noFill/>
            <a:ln w="12700" cap="flat">
              <a:solidFill>
                <a:schemeClr val="bg1"/>
              </a:solidFill>
              <a:prstDash val="sysDot"/>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5" name="TextBox 14">
              <a:extLst>
                <a:ext uri="{FF2B5EF4-FFF2-40B4-BE49-F238E27FC236}">
                  <a16:creationId xmlns:a16="http://schemas.microsoft.com/office/drawing/2014/main" id="{1A2DE8E5-7A98-8192-81F0-9F39410E87F0}"/>
                </a:ext>
              </a:extLst>
            </p:cNvPr>
            <p:cNvSpPr txBox="1"/>
            <p:nvPr/>
          </p:nvSpPr>
          <p:spPr>
            <a:xfrm>
              <a:off x="5206305" y="3030494"/>
              <a:ext cx="1777086"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500" b="1" spc="-100" dirty="0">
                  <a:solidFill>
                    <a:schemeClr val="bg1"/>
                  </a:solidFill>
                  <a:latin typeface="Source Sans Pro Black" panose="020B0503030403020204" pitchFamily="34" charset="0"/>
                  <a:ea typeface="Arial" charset="0"/>
                  <a:cs typeface="Arial Black" panose="020B0604020202020204" pitchFamily="34" charset="0"/>
                </a:rPr>
                <a:t>EASY TO USE</a:t>
              </a:r>
            </a:p>
          </p:txBody>
        </p:sp>
        <p:sp>
          <p:nvSpPr>
            <p:cNvPr id="16" name="TextBox 15">
              <a:extLst>
                <a:ext uri="{FF2B5EF4-FFF2-40B4-BE49-F238E27FC236}">
                  <a16:creationId xmlns:a16="http://schemas.microsoft.com/office/drawing/2014/main" id="{2BFA5BB7-28A7-C6FF-D32D-0E65449E5CC7}"/>
                </a:ext>
              </a:extLst>
            </p:cNvPr>
            <p:cNvSpPr txBox="1"/>
            <p:nvPr/>
          </p:nvSpPr>
          <p:spPr>
            <a:xfrm>
              <a:off x="9259084" y="3027499"/>
              <a:ext cx="1788307"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500" b="1" spc="-100" dirty="0">
                  <a:solidFill>
                    <a:schemeClr val="bg1"/>
                  </a:solidFill>
                  <a:latin typeface="Source Sans Pro Black" panose="020B0503030403020204" pitchFamily="34" charset="0"/>
                  <a:ea typeface="Arial" charset="0"/>
                  <a:cs typeface="Arial Black" panose="020B0604020202020204" pitchFamily="34" charset="0"/>
                </a:rPr>
                <a:t>ACTIONABLE</a:t>
              </a:r>
            </a:p>
          </p:txBody>
        </p:sp>
        <p:cxnSp>
          <p:nvCxnSpPr>
            <p:cNvPr id="17" name="Straight Connector 16">
              <a:extLst>
                <a:ext uri="{FF2B5EF4-FFF2-40B4-BE49-F238E27FC236}">
                  <a16:creationId xmlns:a16="http://schemas.microsoft.com/office/drawing/2014/main" id="{AAD13A4F-D90E-E0E1-D4E0-73668593C048}"/>
                </a:ext>
              </a:extLst>
            </p:cNvPr>
            <p:cNvCxnSpPr>
              <a:cxnSpLocks/>
            </p:cNvCxnSpPr>
            <p:nvPr/>
          </p:nvCxnSpPr>
          <p:spPr>
            <a:xfrm>
              <a:off x="8268534" y="3136993"/>
              <a:ext cx="0" cy="533956"/>
            </a:xfrm>
            <a:prstGeom prst="line">
              <a:avLst/>
            </a:prstGeom>
            <a:noFill/>
            <a:ln w="12700" cap="flat">
              <a:solidFill>
                <a:schemeClr val="bg1"/>
              </a:solidFill>
              <a:prstDash val="sysDot"/>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cxnSp>
      </p:grpSp>
      <p:sp>
        <p:nvSpPr>
          <p:cNvPr id="18" name="TextBox 17">
            <a:extLst>
              <a:ext uri="{FF2B5EF4-FFF2-40B4-BE49-F238E27FC236}">
                <a16:creationId xmlns:a16="http://schemas.microsoft.com/office/drawing/2014/main" id="{FFD60F81-9EF6-DD8C-BA18-1371B2753134}"/>
              </a:ext>
            </a:extLst>
          </p:cNvPr>
          <p:cNvSpPr txBox="1"/>
          <p:nvPr/>
        </p:nvSpPr>
        <p:spPr>
          <a:xfrm>
            <a:off x="705114" y="4046902"/>
            <a:ext cx="2730863"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lnSpc>
                <a:spcPts val="1920"/>
              </a:lnSpc>
            </a:pPr>
            <a:r>
              <a:rPr lang="en-US" sz="2000" spc="-40" dirty="0">
                <a:solidFill>
                  <a:schemeClr val="bg1"/>
                </a:solidFill>
                <a:latin typeface="Source Sans Pro ExtraLight" panose="020B0303030403020204" pitchFamily="34" charset="0"/>
                <a:ea typeface="Source Sans Pro" panose="020B0503030403020204" pitchFamily="34" charset="0"/>
                <a:cs typeface="Arial" charset="0"/>
              </a:rPr>
              <a:t>Grounded in Science</a:t>
            </a:r>
          </a:p>
        </p:txBody>
      </p:sp>
      <p:sp>
        <p:nvSpPr>
          <p:cNvPr id="19" name="TextBox 18">
            <a:extLst>
              <a:ext uri="{FF2B5EF4-FFF2-40B4-BE49-F238E27FC236}">
                <a16:creationId xmlns:a16="http://schemas.microsoft.com/office/drawing/2014/main" id="{2221E2E3-B084-B403-EDEA-119D191857EF}"/>
              </a:ext>
            </a:extLst>
          </p:cNvPr>
          <p:cNvSpPr txBox="1"/>
          <p:nvPr/>
        </p:nvSpPr>
        <p:spPr>
          <a:xfrm>
            <a:off x="4729415" y="4043040"/>
            <a:ext cx="2730863"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lnSpc>
                <a:spcPts val="1920"/>
              </a:lnSpc>
            </a:pPr>
            <a:r>
              <a:rPr lang="en-US" sz="2000" spc="-40" dirty="0">
                <a:solidFill>
                  <a:schemeClr val="bg1"/>
                </a:solidFill>
                <a:latin typeface="Source Sans Pro ExtraLight" panose="020B0303030403020204" pitchFamily="34" charset="0"/>
                <a:ea typeface="Source Sans Pro" panose="020B0503030403020204" pitchFamily="34" charset="0"/>
                <a:cs typeface="Arial" charset="0"/>
              </a:rPr>
              <a:t>SaaS Solution</a:t>
            </a:r>
          </a:p>
        </p:txBody>
      </p:sp>
      <p:sp>
        <p:nvSpPr>
          <p:cNvPr id="20" name="TextBox 19">
            <a:extLst>
              <a:ext uri="{FF2B5EF4-FFF2-40B4-BE49-F238E27FC236}">
                <a16:creationId xmlns:a16="http://schemas.microsoft.com/office/drawing/2014/main" id="{D5EA61A4-C53E-E435-4BFE-0C4E42C7D791}"/>
              </a:ext>
            </a:extLst>
          </p:cNvPr>
          <p:cNvSpPr txBox="1"/>
          <p:nvPr/>
        </p:nvSpPr>
        <p:spPr>
          <a:xfrm>
            <a:off x="8753716" y="4039178"/>
            <a:ext cx="2730863" cy="335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lnSpc>
                <a:spcPts val="1920"/>
              </a:lnSpc>
            </a:pPr>
            <a:r>
              <a:rPr lang="en-US" sz="2000" spc="-40" dirty="0">
                <a:solidFill>
                  <a:schemeClr val="bg1"/>
                </a:solidFill>
                <a:latin typeface="Source Sans Pro ExtraLight" panose="020B0303030403020204" pitchFamily="34" charset="0"/>
                <a:ea typeface="Source Sans Pro" panose="020B0503030403020204" pitchFamily="34" charset="0"/>
                <a:cs typeface="Arial" charset="0"/>
              </a:rPr>
              <a:t>Insight and Instruction</a:t>
            </a:r>
          </a:p>
        </p:txBody>
      </p:sp>
      <p:grpSp>
        <p:nvGrpSpPr>
          <p:cNvPr id="31" name="Group 30">
            <a:extLst>
              <a:ext uri="{FF2B5EF4-FFF2-40B4-BE49-F238E27FC236}">
                <a16:creationId xmlns:a16="http://schemas.microsoft.com/office/drawing/2014/main" id="{222F3FB8-ABF0-DE75-6C55-2DA62DB30A2D}"/>
              </a:ext>
            </a:extLst>
          </p:cNvPr>
          <p:cNvGrpSpPr/>
          <p:nvPr/>
        </p:nvGrpSpPr>
        <p:grpSpPr>
          <a:xfrm>
            <a:off x="8116" y="-311007"/>
            <a:ext cx="5263616" cy="1569656"/>
            <a:chOff x="8116" y="-304330"/>
            <a:chExt cx="5263616" cy="1569656"/>
          </a:xfrm>
        </p:grpSpPr>
        <p:sp>
          <p:nvSpPr>
            <p:cNvPr id="32" name="TextBox 31">
              <a:extLst>
                <a:ext uri="{FF2B5EF4-FFF2-40B4-BE49-F238E27FC236}">
                  <a16:creationId xmlns:a16="http://schemas.microsoft.com/office/drawing/2014/main" id="{24CD1585-5A7E-F53B-D565-E8D97BF7FE28}"/>
                </a:ext>
              </a:extLst>
            </p:cNvPr>
            <p:cNvSpPr txBox="1"/>
            <p:nvPr/>
          </p:nvSpPr>
          <p:spPr>
            <a:xfrm>
              <a:off x="8116" y="-304330"/>
              <a:ext cx="5263616"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9600" b="1" spc="-600" dirty="0">
                  <a:solidFill>
                    <a:schemeClr val="bg1">
                      <a:alpha val="5000"/>
                    </a:schemeClr>
                  </a:solidFill>
                  <a:latin typeface="Source Sans Pro Black" panose="020B0503030403020204" pitchFamily="34" charset="0"/>
                  <a:ea typeface="Arial" charset="0"/>
                  <a:cs typeface="Arial Black" panose="020B0604020202020204" pitchFamily="34" charset="0"/>
                </a:rPr>
                <a:t>SOLUTION</a:t>
              </a:r>
            </a:p>
          </p:txBody>
        </p:sp>
        <p:sp>
          <p:nvSpPr>
            <p:cNvPr id="33" name="TextBox 32">
              <a:extLst>
                <a:ext uri="{FF2B5EF4-FFF2-40B4-BE49-F238E27FC236}">
                  <a16:creationId xmlns:a16="http://schemas.microsoft.com/office/drawing/2014/main" id="{AD62D7FC-FB48-13CB-A37C-D8885265E5D5}"/>
                </a:ext>
              </a:extLst>
            </p:cNvPr>
            <p:cNvSpPr txBox="1"/>
            <p:nvPr/>
          </p:nvSpPr>
          <p:spPr>
            <a:xfrm>
              <a:off x="342729" y="224426"/>
              <a:ext cx="1693729"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3000" b="1" spc="-200" dirty="0">
                  <a:solidFill>
                    <a:schemeClr val="bg1"/>
                  </a:solidFill>
                  <a:latin typeface="Source Sans Pro Black" panose="020B0503030403020204" pitchFamily="34" charset="0"/>
                  <a:ea typeface="Arial" charset="0"/>
                  <a:cs typeface="Arial Black" panose="020B0604020202020204" pitchFamily="34" charset="0"/>
                </a:rPr>
                <a:t>SOLUTION</a:t>
              </a:r>
            </a:p>
          </p:txBody>
        </p:sp>
      </p:grpSp>
      <p:sp>
        <p:nvSpPr>
          <p:cNvPr id="37" name="TextBox 36">
            <a:extLst>
              <a:ext uri="{FF2B5EF4-FFF2-40B4-BE49-F238E27FC236}">
                <a16:creationId xmlns:a16="http://schemas.microsoft.com/office/drawing/2014/main" id="{88660D9E-194B-D9C8-225D-2C7660E3047D}"/>
              </a:ext>
            </a:extLst>
          </p:cNvPr>
          <p:cNvSpPr txBox="1"/>
          <p:nvPr/>
        </p:nvSpPr>
        <p:spPr>
          <a:xfrm>
            <a:off x="2615865" y="1629519"/>
            <a:ext cx="6957991" cy="861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500" b="1" spc="-100" dirty="0">
                <a:solidFill>
                  <a:schemeClr val="bg1"/>
                </a:solidFill>
                <a:latin typeface="Source Sans Pro Black" panose="020B0503030403020204" pitchFamily="34" charset="0"/>
                <a:ea typeface="Arial" charset="0"/>
                <a:cs typeface="Arial Black" panose="020B0604020202020204" pitchFamily="34" charset="0"/>
              </a:rPr>
              <a:t>WHAT WE NEED IS A WAY TO MEASURE AND MANAGE </a:t>
            </a:r>
          </a:p>
          <a:p>
            <a:pPr marL="0" marR="0" indent="0" algn="ctr" defTabSz="914400" rtl="0" fontAlgn="auto" latinLnBrk="0" hangingPunct="0">
              <a:lnSpc>
                <a:spcPct val="100000"/>
              </a:lnSpc>
              <a:spcBef>
                <a:spcPts val="0"/>
              </a:spcBef>
              <a:spcAft>
                <a:spcPts val="0"/>
              </a:spcAft>
              <a:buClrTx/>
              <a:buSzTx/>
              <a:buFontTx/>
              <a:buNone/>
              <a:tabLst/>
            </a:pPr>
            <a:r>
              <a:rPr lang="en-US" sz="2500" b="1" spc="-100" dirty="0">
                <a:solidFill>
                  <a:schemeClr val="bg1"/>
                </a:solidFill>
                <a:latin typeface="Source Sans Pro Black" panose="020B0503030403020204" pitchFamily="34" charset="0"/>
                <a:ea typeface="Arial" charset="0"/>
                <a:cs typeface="Arial Black" panose="020B0604020202020204" pitchFamily="34" charset="0"/>
              </a:rPr>
              <a:t>EMPLOYEE SATISFACTION AND ENGAGEMENT.</a:t>
            </a:r>
          </a:p>
        </p:txBody>
      </p:sp>
    </p:spTree>
    <p:extLst>
      <p:ext uri="{BB962C8B-B14F-4D97-AF65-F5344CB8AC3E}">
        <p14:creationId xmlns:p14="http://schemas.microsoft.com/office/powerpoint/2010/main" val="1509162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theme/theme1.xml><?xml version="1.0" encoding="utf-8"?>
<a:theme xmlns:a="http://schemas.openxmlformats.org/drawingml/2006/main" name="Facet">
  <a:themeElements>
    <a:clrScheme name="Facet">
      <a:dk1>
        <a:srgbClr val="000000"/>
      </a:dk1>
      <a:lt1>
        <a:srgbClr val="FFFFFF"/>
      </a:lt1>
      <a:dk2>
        <a:srgbClr val="A7A7A7"/>
      </a:dk2>
      <a:lt2>
        <a:srgbClr val="535353"/>
      </a:lt2>
      <a:accent1>
        <a:srgbClr val="90C226"/>
      </a:accent1>
      <a:accent2>
        <a:srgbClr val="54A021"/>
      </a:accent2>
      <a:accent3>
        <a:srgbClr val="E6B91E"/>
      </a:accent3>
      <a:accent4>
        <a:srgbClr val="E76618"/>
      </a:accent4>
      <a:accent5>
        <a:srgbClr val="C42F1A"/>
      </a:accent5>
      <a:accent6>
        <a:srgbClr val="918655"/>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Facet">
  <a:themeElements>
    <a:clrScheme name="Facet">
      <a:dk1>
        <a:srgbClr val="000000"/>
      </a:dk1>
      <a:lt1>
        <a:srgbClr val="FFFFFF"/>
      </a:lt1>
      <a:dk2>
        <a:srgbClr val="A7A7A7"/>
      </a:dk2>
      <a:lt2>
        <a:srgbClr val="535353"/>
      </a:lt2>
      <a:accent1>
        <a:srgbClr val="90C226"/>
      </a:accent1>
      <a:accent2>
        <a:srgbClr val="54A021"/>
      </a:accent2>
      <a:accent3>
        <a:srgbClr val="E6B91E"/>
      </a:accent3>
      <a:accent4>
        <a:srgbClr val="E76618"/>
      </a:accent4>
      <a:accent5>
        <a:srgbClr val="C42F1A"/>
      </a:accent5>
      <a:accent6>
        <a:srgbClr val="918655"/>
      </a:accent6>
      <a:hlink>
        <a:srgbClr val="0000FF"/>
      </a:hlink>
      <a:folHlink>
        <a:srgbClr val="FF00FF"/>
      </a:folHlink>
    </a:clrScheme>
    <a:fontScheme name="Facet">
      <a:majorFont>
        <a:latin typeface="Helvetica"/>
        <a:ea typeface="Helvetica"/>
        <a:cs typeface="Helvetica"/>
      </a:majorFont>
      <a:minorFont>
        <a:latin typeface="Arial"/>
        <a:ea typeface="Arial"/>
        <a:cs typeface="Arial"/>
      </a:minorFont>
    </a:fontScheme>
    <a:fmtScheme name="Fac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518372</TotalTime>
  <Words>3056</Words>
  <Application>Microsoft Macintosh PowerPoint</Application>
  <PresentationFormat>Widescreen</PresentationFormat>
  <Paragraphs>402</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Black</vt:lpstr>
      <vt:lpstr>Source Sans Pro</vt:lpstr>
      <vt:lpstr>Source Sans Pro Black</vt:lpstr>
      <vt:lpstr>Source Sans Pro ExtraLight</vt:lpstr>
      <vt:lpstr>Source Sans Pro Light</vt:lpstr>
      <vt:lpstr>Source Sans Pro SemiBold</vt:lpstr>
      <vt:lpstr>Trebuchet MS</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 Hurd</cp:lastModifiedBy>
  <cp:revision>1729</cp:revision>
  <cp:lastPrinted>2020-08-27T04:58:25Z</cp:lastPrinted>
  <dcterms:modified xsi:type="dcterms:W3CDTF">2022-11-23T05:00:08Z</dcterms:modified>
</cp:coreProperties>
</file>